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75" r:id="rId12"/>
    <p:sldId id="276" r:id="rId13"/>
    <p:sldId id="264" r:id="rId14"/>
    <p:sldId id="279" r:id="rId15"/>
    <p:sldId id="265" r:id="rId16"/>
    <p:sldId id="281" r:id="rId17"/>
    <p:sldId id="266" r:id="rId18"/>
    <p:sldId id="268" r:id="rId19"/>
    <p:sldId id="271" r:id="rId20"/>
    <p:sldId id="273" r:id="rId21"/>
  </p:sldIdLst>
  <p:sldSz cx="24384000" cy="13716000" type="screen16x9"/>
  <p:notesSz cx="5143500" cy="9144000"/>
  <p:embeddedFontLst>
    <p:embeddedFont>
      <p:font typeface="OPPOSans-B" panose="00020600040101010101" charset="-122"/>
      <p:regular r:id="rId25"/>
    </p:embeddedFont>
    <p:embeddedFont>
      <p:font typeface="OPPOSans-R" panose="00020600040101010101" charset="-122"/>
      <p:regular r:id="rId26"/>
    </p:embeddedFont>
    <p:embeddedFont>
      <p:font typeface="等线" panose="02010600030101010101" charset="-122"/>
      <p:regular r:id="rId27"/>
    </p:embeddedFont>
  </p:embeddedFontLst>
  <p:custDataLst>
    <p:tags r:id="rId2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56.xml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1.png"/><Relationship Id="rId3" Type="http://schemas.openxmlformats.org/officeDocument/2006/relationships/image" Target="../media/image18.jpe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6.png"/><Relationship Id="rId16" Type="http://schemas.openxmlformats.org/officeDocument/2006/relationships/image" Target="../media/image77.png"/><Relationship Id="rId15" Type="http://schemas.openxmlformats.org/officeDocument/2006/relationships/image" Target="../media/image76.png"/><Relationship Id="rId14" Type="http://schemas.openxmlformats.org/officeDocument/2006/relationships/image" Target="../media/image75.pn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81.png"/><Relationship Id="rId7" Type="http://schemas.openxmlformats.org/officeDocument/2006/relationships/tags" Target="../tags/tag22.xml"/><Relationship Id="rId6" Type="http://schemas.openxmlformats.org/officeDocument/2006/relationships/image" Target="../media/image80.png"/><Relationship Id="rId5" Type="http://schemas.openxmlformats.org/officeDocument/2006/relationships/tags" Target="../tags/tag21.xml"/><Relationship Id="rId40" Type="http://schemas.openxmlformats.org/officeDocument/2006/relationships/slideLayout" Target="../slideLayouts/slideLayout1.xml"/><Relationship Id="rId4" Type="http://schemas.openxmlformats.org/officeDocument/2006/relationships/image" Target="../media/image79.png"/><Relationship Id="rId39" Type="http://schemas.openxmlformats.org/officeDocument/2006/relationships/tags" Target="../tags/tag43.xml"/><Relationship Id="rId38" Type="http://schemas.openxmlformats.org/officeDocument/2006/relationships/tags" Target="../tags/tag42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image" Target="../media/image91.png"/><Relationship Id="rId30" Type="http://schemas.openxmlformats.org/officeDocument/2006/relationships/tags" Target="../tags/tag35.xml"/><Relationship Id="rId3" Type="http://schemas.openxmlformats.org/officeDocument/2006/relationships/image" Target="../media/image20.png"/><Relationship Id="rId29" Type="http://schemas.openxmlformats.org/officeDocument/2006/relationships/image" Target="../media/image90.png"/><Relationship Id="rId28" Type="http://schemas.openxmlformats.org/officeDocument/2006/relationships/tags" Target="../tags/tag34.xml"/><Relationship Id="rId27" Type="http://schemas.openxmlformats.org/officeDocument/2006/relationships/image" Target="../media/image89.png"/><Relationship Id="rId26" Type="http://schemas.openxmlformats.org/officeDocument/2006/relationships/tags" Target="../tags/tag33.xml"/><Relationship Id="rId25" Type="http://schemas.openxmlformats.org/officeDocument/2006/relationships/tags" Target="../tags/tag32.xml"/><Relationship Id="rId24" Type="http://schemas.openxmlformats.org/officeDocument/2006/relationships/tags" Target="../tags/tag31.xml"/><Relationship Id="rId23" Type="http://schemas.openxmlformats.org/officeDocument/2006/relationships/tags" Target="../tags/tag30.xml"/><Relationship Id="rId22" Type="http://schemas.openxmlformats.org/officeDocument/2006/relationships/image" Target="../media/image88.png"/><Relationship Id="rId21" Type="http://schemas.openxmlformats.org/officeDocument/2006/relationships/tags" Target="../tags/tag29.xml"/><Relationship Id="rId20" Type="http://schemas.openxmlformats.org/officeDocument/2006/relationships/image" Target="../media/image87.png"/><Relationship Id="rId2" Type="http://schemas.openxmlformats.org/officeDocument/2006/relationships/image" Target="../media/image78.jpeg"/><Relationship Id="rId19" Type="http://schemas.openxmlformats.org/officeDocument/2006/relationships/tags" Target="../tags/tag28.xml"/><Relationship Id="rId18" Type="http://schemas.openxmlformats.org/officeDocument/2006/relationships/image" Target="../media/image86.png"/><Relationship Id="rId17" Type="http://schemas.openxmlformats.org/officeDocument/2006/relationships/tags" Target="../tags/tag27.xml"/><Relationship Id="rId16" Type="http://schemas.openxmlformats.org/officeDocument/2006/relationships/image" Target="../media/image85.png"/><Relationship Id="rId15" Type="http://schemas.openxmlformats.org/officeDocument/2006/relationships/tags" Target="../tags/tag26.xml"/><Relationship Id="rId14" Type="http://schemas.openxmlformats.org/officeDocument/2006/relationships/image" Target="../media/image84.png"/><Relationship Id="rId13" Type="http://schemas.openxmlformats.org/officeDocument/2006/relationships/tags" Target="../tags/tag25.xml"/><Relationship Id="rId12" Type="http://schemas.openxmlformats.org/officeDocument/2006/relationships/image" Target="../media/image83.png"/><Relationship Id="rId11" Type="http://schemas.openxmlformats.org/officeDocument/2006/relationships/tags" Target="../tags/tag24.xml"/><Relationship Id="rId10" Type="http://schemas.openxmlformats.org/officeDocument/2006/relationships/image" Target="../media/image82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39.png"/><Relationship Id="rId3" Type="http://schemas.openxmlformats.org/officeDocument/2006/relationships/image" Target="../media/image93.png"/><Relationship Id="rId2" Type="http://schemas.openxmlformats.org/officeDocument/2006/relationships/image" Target="../media/image18.jpeg"/><Relationship Id="rId1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image" Target="../media/image96.png"/><Relationship Id="rId4" Type="http://schemas.openxmlformats.org/officeDocument/2006/relationships/image" Target="../media/image39.png"/><Relationship Id="rId3" Type="http://schemas.openxmlformats.org/officeDocument/2006/relationships/image" Target="../media/image95.png"/><Relationship Id="rId2" Type="http://schemas.openxmlformats.org/officeDocument/2006/relationships/image" Target="../media/image20.pn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98.png"/><Relationship Id="rId4" Type="http://schemas.openxmlformats.org/officeDocument/2006/relationships/image" Target="../media/image4.png"/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0" Type="http://schemas.openxmlformats.org/officeDocument/2006/relationships/image" Target="../media/image10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28.png"/><Relationship Id="rId7" Type="http://schemas.openxmlformats.org/officeDocument/2006/relationships/tags" Target="../tags/tag14.xml"/><Relationship Id="rId6" Type="http://schemas.openxmlformats.org/officeDocument/2006/relationships/image" Target="../media/image27.png"/><Relationship Id="rId5" Type="http://schemas.openxmlformats.org/officeDocument/2006/relationships/tags" Target="../tags/tag1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18.jpe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jpe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71500" y="-419100"/>
            <a:ext cx="24980900" cy="141478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939000" y="9118600"/>
            <a:ext cx="838200" cy="25908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3">
            <a:alphaModFix amt="50980"/>
          </a:blip>
          <a:srcRect/>
          <a:stretch>
            <a:fillRect/>
          </a:stretch>
        </p:blipFill>
        <p:spPr>
          <a:xfrm>
            <a:off x="3454400" y="3162300"/>
            <a:ext cx="16090900" cy="58293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24500" y="4965700"/>
            <a:ext cx="16383000" cy="5613400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63800" y="5664200"/>
            <a:ext cx="3073400" cy="30734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87800" y="3695700"/>
            <a:ext cx="16383000" cy="556260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783800" y="4749800"/>
            <a:ext cx="4229100" cy="4229100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2700" y="-25400"/>
            <a:ext cx="24409400" cy="13754100"/>
          </a:xfrm>
          <a:prstGeom prst="rect">
            <a:avLst/>
          </a:prstGeom>
        </p:spPr>
      </p:pic>
      <p:pic>
        <p:nvPicPr>
          <p:cNvPr id="109" name="image 1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406400" y="-2120900"/>
            <a:ext cx="4216400" cy="4229100"/>
          </a:xfrm>
          <a:prstGeom prst="rect">
            <a:avLst/>
          </a:prstGeom>
        </p:spPr>
      </p:pic>
      <p:pic>
        <p:nvPicPr>
          <p:cNvPr id="1010" name="image 10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68300" y="12369800"/>
            <a:ext cx="3543300" cy="3543300"/>
          </a:xfrm>
          <a:prstGeom prst="rect">
            <a:avLst/>
          </a:prstGeom>
        </p:spPr>
      </p:pic>
      <p:pic>
        <p:nvPicPr>
          <p:cNvPr id="1011" name="image 1011"/>
          <p:cNvPicPr>
            <a:picLocks noChangeAspect="1"/>
          </p:cNvPicPr>
          <p:nvPr/>
        </p:nvPicPr>
        <p:blipFill>
          <a:blip r:embed="rId11">
            <a:alphaModFix amt="86274"/>
          </a:blip>
          <a:srcRect/>
          <a:stretch>
            <a:fillRect/>
          </a:stretch>
        </p:blipFill>
        <p:spPr>
          <a:xfrm>
            <a:off x="8064500" y="10020300"/>
            <a:ext cx="8242300" cy="1308100"/>
          </a:xfrm>
          <a:prstGeom prst="rect">
            <a:avLst/>
          </a:prstGeom>
        </p:spPr>
      </p:pic>
      <p:sp>
        <p:nvSpPr>
          <p:cNvPr id="1012" name="Object 1012"/>
          <p:cNvSpPr txBox="1"/>
          <p:nvPr/>
        </p:nvSpPr>
        <p:spPr>
          <a:xfrm>
            <a:off x="3646497" y="5054600"/>
            <a:ext cx="17091005" cy="207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110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数字媒体驱动下的读书会</a:t>
            </a:r>
            <a:endParaRPr lang="zh-CN" sz="11000" b="0" i="0" dirty="0" smtClean="0">
              <a:solidFill>
                <a:srgbClr val="FFFFFF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13" name="Object 1013"/>
          <p:cNvSpPr txBox="1"/>
          <p:nvPr/>
        </p:nvSpPr>
        <p:spPr>
          <a:xfrm>
            <a:off x="4217958" y="6996939"/>
            <a:ext cx="15948082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5000" b="0" i="0" spc="-7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A Reading Club Driven by Digital Media</a:t>
            </a:r>
            <a:endParaRPr lang="zh-CN" sz="5000" b="0" i="0" spc="-7" dirty="0" smtClean="0">
              <a:solidFill>
                <a:srgbClr val="FFFFFF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014" name="Object 1014"/>
          <p:cNvSpPr txBox="1"/>
          <p:nvPr/>
        </p:nvSpPr>
        <p:spPr>
          <a:xfrm>
            <a:off x="9220352" y="10172700"/>
            <a:ext cx="5930595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4500" b="1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汇报人：张童</a:t>
            </a:r>
            <a:r>
              <a:rPr lang="zh-CN" sz="4500" b="1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银</a:t>
            </a:r>
            <a:endParaRPr lang="zh-CN" sz="4500" b="1" i="0" dirty="0" smtClean="0">
              <a:solidFill>
                <a:srgbClr val="FFFFFF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8000" y="635000"/>
            <a:ext cx="23368000" cy="124460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850100" y="12026900"/>
            <a:ext cx="7975600" cy="7975600"/>
          </a:xfrm>
          <a:prstGeom prst="rect">
            <a:avLst/>
          </a:prstGeom>
        </p:spPr>
      </p:pic>
      <p:sp>
        <p:nvSpPr>
          <p:cNvPr id="504" name="Object 504"/>
          <p:cNvSpPr txBox="1"/>
          <p:nvPr/>
        </p:nvSpPr>
        <p:spPr>
          <a:xfrm>
            <a:off x="2374900" y="1379731"/>
            <a:ext cx="7086600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8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内容</a:t>
            </a:r>
            <a:r>
              <a:rPr lang="zh-CN" sz="8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分析</a:t>
            </a:r>
            <a:endParaRPr lang="zh-CN" sz="8000" b="0" i="0" dirty="0" smtClean="0">
              <a:solidFill>
                <a:srgbClr val="3A404D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505" name="Object 505"/>
          <p:cNvSpPr txBox="1"/>
          <p:nvPr/>
        </p:nvSpPr>
        <p:spPr>
          <a:xfrm>
            <a:off x="2390775" y="4139565"/>
            <a:ext cx="20027900" cy="41052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视频形式在小红书上的高阅读量更凸显了用户对于动态、直观表达方式的偏好，这促使我更注重画面的感染力和故事性，以迎合数字时代注重视觉冲击的特点。</a:t>
            </a:r>
            <a:endParaRPr lang="zh-CN" sz="30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00000"/>
              </a:lnSpc>
            </a:pPr>
            <a:endParaRPr lang="zh-CN" altLang="en-US" sz="5000"/>
          </a:p>
          <a:p>
            <a:pPr algn="l">
              <a:lnSpc>
                <a:spcPct val="100000"/>
              </a:lnSpc>
            </a:pPr>
            <a:r>
              <a: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采用读书领域的</a:t>
            </a:r>
            <a:r>
              <a: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相关网红，可以更好地吸引目标受众。用户在浏览内容时更容易注意到和点击拥有热门网红的图片，增加内容曝光度。</a:t>
            </a:r>
            <a:endParaRPr lang="zh-CN" sz="30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507" name="Object 507"/>
          <p:cNvSpPr txBox="1"/>
          <p:nvPr/>
        </p:nvSpPr>
        <p:spPr>
          <a:xfrm>
            <a:off x="2438400" y="2920964"/>
            <a:ext cx="7086600" cy="55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en-US" alt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C</a:t>
            </a:r>
            <a:r>
              <a:rPr 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ontent </a:t>
            </a:r>
            <a:r>
              <a:rPr lang="en-US" alt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A</a:t>
            </a:r>
            <a:r>
              <a:rPr 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nalysis</a:t>
            </a:r>
            <a:endParaRPr lang="zh-CN" sz="3000" b="0" i="0" dirty="0" smtClean="0">
              <a:solidFill>
                <a:srgbClr val="3A404D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grpSp>
        <p:nvGrpSpPr>
          <p:cNvPr id="306" name="组合 306"/>
          <p:cNvGrpSpPr/>
          <p:nvPr/>
        </p:nvGrpSpPr>
        <p:grpSpPr>
          <a:xfrm>
            <a:off x="14213840" y="7059295"/>
            <a:ext cx="6164580" cy="5728970"/>
            <a:chOff x="12839700" y="3683000"/>
            <a:chExt cx="9702800" cy="8712200"/>
          </a:xfrm>
        </p:grpSpPr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839700" y="9931400"/>
              <a:ext cx="9702800" cy="2463800"/>
            </a:xfrm>
            <a:prstGeom prst="rect">
              <a:avLst/>
            </a:prstGeom>
          </p:spPr>
        </p:pic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7157700" y="8661400"/>
              <a:ext cx="1054100" cy="24892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385800" y="3683000"/>
              <a:ext cx="8509000" cy="772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961600" y="2489200"/>
            <a:ext cx="2590800" cy="25908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3400" y="609600"/>
            <a:ext cx="23317200" cy="124841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050000" y="11976100"/>
            <a:ext cx="4419600" cy="4419600"/>
          </a:xfrm>
          <a:prstGeom prst="rect">
            <a:avLst/>
          </a:prstGeom>
        </p:spPr>
      </p:pic>
      <p:sp>
        <p:nvSpPr>
          <p:cNvPr id="904" name="Object 904"/>
          <p:cNvSpPr txBox="1"/>
          <p:nvPr/>
        </p:nvSpPr>
        <p:spPr>
          <a:xfrm>
            <a:off x="8356143" y="914400"/>
            <a:ext cx="7671712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8000" b="0" i="0" dirty="0" smtClean="0">
                <a:solidFill>
                  <a:srgbClr val="423632"/>
                </a:solidFill>
                <a:latin typeface="OPPOSans-B" panose="00020600040101010101" charset="-122"/>
                <a:ea typeface="OPPOSans-B" panose="00020600040101010101" charset="-122"/>
              </a:rPr>
              <a:t>受众分析</a:t>
            </a:r>
            <a:endParaRPr lang="zh-CN" altLang="en-US"/>
          </a:p>
        </p:txBody>
      </p:sp>
      <p:sp>
        <p:nvSpPr>
          <p:cNvPr id="905" name="Object 905"/>
          <p:cNvSpPr txBox="1"/>
          <p:nvPr/>
        </p:nvSpPr>
        <p:spPr>
          <a:xfrm>
            <a:off x="8591550" y="2260600"/>
            <a:ext cx="7200900" cy="749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en-US" altLang="zh-CN" sz="400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Audience Analysis</a:t>
            </a:r>
            <a:endParaRPr lang="zh-CN" altLang="en-US" sz="4000"/>
          </a:p>
        </p:txBody>
      </p:sp>
      <p:grpSp>
        <p:nvGrpSpPr>
          <p:cNvPr id="906" name="组合 906"/>
          <p:cNvGrpSpPr/>
          <p:nvPr/>
        </p:nvGrpSpPr>
        <p:grpSpPr>
          <a:xfrm>
            <a:off x="1239266" y="4572000"/>
            <a:ext cx="10063733" cy="1858179"/>
            <a:chOff x="1239266" y="4572000"/>
            <a:chExt cx="10063733" cy="1858179"/>
          </a:xfrm>
        </p:grpSpPr>
        <p:pic>
          <p:nvPicPr>
            <p:cNvPr id="907" name="image 90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086100" y="4889500"/>
              <a:ext cx="50800" cy="1511300"/>
            </a:xfrm>
            <a:prstGeom prst="rect">
              <a:avLst/>
            </a:prstGeom>
          </p:spPr>
        </p:pic>
        <p:pic>
          <p:nvPicPr>
            <p:cNvPr id="908" name="image 90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683000" y="4572000"/>
              <a:ext cx="1346200" cy="1346200"/>
            </a:xfrm>
            <a:prstGeom prst="rect">
              <a:avLst/>
            </a:prstGeom>
          </p:spPr>
        </p:pic>
        <p:sp>
          <p:nvSpPr>
            <p:cNvPr id="909" name="Object 909"/>
            <p:cNvSpPr txBox="1"/>
            <p:nvPr/>
          </p:nvSpPr>
          <p:spPr>
            <a:xfrm>
              <a:off x="3111500" y="5757079"/>
              <a:ext cx="2476500" cy="596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23000"/>
                </a:lnSpc>
              </a:pPr>
              <a:r>
                <a:rPr lang="zh-CN" sz="3200" b="1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粉丝分布</a:t>
              </a:r>
              <a:endParaRPr lang="zh-CN" altLang="en-US"/>
            </a:p>
          </p:txBody>
        </p:sp>
        <p:sp>
          <p:nvSpPr>
            <p:cNvPr id="9010" name="Object 9010"/>
            <p:cNvSpPr txBox="1"/>
            <p:nvPr/>
          </p:nvSpPr>
          <p:spPr>
            <a:xfrm>
              <a:off x="1239266" y="5052735"/>
              <a:ext cx="1879600" cy="1092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2000"/>
                </a:lnSpc>
              </a:pPr>
              <a:r>
                <a:rPr lang="zh-CN" sz="7000" b="0" i="0" dirty="0" smtClean="0">
                  <a:solidFill>
                    <a:srgbClr val="D79480"/>
                  </a:solidFill>
                  <a:latin typeface="OPPOSans-B" panose="00020600040101010101" charset="-122"/>
                  <a:ea typeface="OPPOSans-B" panose="00020600040101010101" charset="-122"/>
                </a:rPr>
                <a:t>01</a:t>
              </a:r>
              <a:endParaRPr lang="zh-CN" altLang="en-US"/>
            </a:p>
          </p:txBody>
        </p:sp>
        <p:sp>
          <p:nvSpPr>
            <p:cNvPr id="9011" name="Object 9011"/>
            <p:cNvSpPr txBox="1"/>
            <p:nvPr/>
          </p:nvSpPr>
          <p:spPr>
            <a:xfrm>
              <a:off x="5486400" y="4946015"/>
              <a:ext cx="5969000" cy="1371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00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粉丝中女性占比高达70%，显示出内容更适合女性用户。</a:t>
              </a:r>
              <a:endPara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9012" name="组合 9012"/>
          <p:cNvGrpSpPr/>
          <p:nvPr/>
        </p:nvGrpSpPr>
        <p:grpSpPr>
          <a:xfrm>
            <a:off x="12713716" y="4572000"/>
            <a:ext cx="10031983" cy="1828800"/>
            <a:chOff x="12713716" y="4572000"/>
            <a:chExt cx="10031983" cy="1828800"/>
          </a:xfrm>
        </p:grpSpPr>
        <p:pic>
          <p:nvPicPr>
            <p:cNvPr id="9013" name="image 90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4528800" y="4889500"/>
              <a:ext cx="38100" cy="1511300"/>
            </a:xfrm>
            <a:prstGeom prst="rect">
              <a:avLst/>
            </a:prstGeom>
          </p:spPr>
        </p:pic>
        <p:pic>
          <p:nvPicPr>
            <p:cNvPr id="9014" name="image 9014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087600" y="4572000"/>
              <a:ext cx="1346200" cy="1346200"/>
            </a:xfrm>
            <a:prstGeom prst="rect">
              <a:avLst/>
            </a:prstGeom>
          </p:spPr>
        </p:pic>
        <p:sp>
          <p:nvSpPr>
            <p:cNvPr id="9015" name="Object 9015"/>
            <p:cNvSpPr txBox="1"/>
            <p:nvPr/>
          </p:nvSpPr>
          <p:spPr>
            <a:xfrm>
              <a:off x="14528800" y="5718556"/>
              <a:ext cx="2527300" cy="596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23000"/>
                </a:lnSpc>
              </a:pPr>
              <a:r>
                <a:rPr lang="zh-CN" sz="3200" b="1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年龄分布</a:t>
              </a:r>
              <a:endParaRPr lang="zh-CN" altLang="en-US"/>
            </a:p>
          </p:txBody>
        </p:sp>
        <p:sp>
          <p:nvSpPr>
            <p:cNvPr id="9016" name="Object 9016"/>
            <p:cNvSpPr txBox="1"/>
            <p:nvPr/>
          </p:nvSpPr>
          <p:spPr>
            <a:xfrm>
              <a:off x="12713716" y="5052735"/>
              <a:ext cx="1879600" cy="1092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2000"/>
                </a:lnSpc>
              </a:pPr>
              <a:r>
                <a:rPr lang="zh-CN" sz="7000" b="0" i="0" dirty="0" smtClean="0">
                  <a:solidFill>
                    <a:srgbClr val="D79480"/>
                  </a:solidFill>
                  <a:latin typeface="OPPOSans-B" panose="00020600040101010101" charset="-122"/>
                  <a:ea typeface="OPPOSans-B" panose="00020600040101010101" charset="-122"/>
                </a:rPr>
                <a:t>02</a:t>
              </a:r>
              <a:endParaRPr lang="zh-CN" altLang="en-US"/>
            </a:p>
          </p:txBody>
        </p:sp>
        <p:sp>
          <p:nvSpPr>
            <p:cNvPr id="9017" name="Object 9017"/>
            <p:cNvSpPr txBox="1"/>
            <p:nvPr/>
          </p:nvSpPr>
          <p:spPr>
            <a:xfrm>
              <a:off x="16954500" y="5085715"/>
              <a:ext cx="5943600" cy="9144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00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25-44岁的女性占比达70%，这说明主要受众年龄较为成熟，具备一定的生活经验和关切点。</a:t>
              </a:r>
              <a:endPara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7268845"/>
            <a:ext cx="8918575" cy="4707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28800" y="6917690"/>
            <a:ext cx="7910195" cy="50584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 9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961600" y="2489200"/>
            <a:ext cx="2590800" cy="2590800"/>
          </a:xfrm>
          <a:prstGeom prst="rect">
            <a:avLst/>
          </a:prstGeom>
        </p:spPr>
      </p:pic>
      <p:pic>
        <p:nvPicPr>
          <p:cNvPr id="902" name="image 9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3400" y="609600"/>
            <a:ext cx="23317200" cy="12484100"/>
          </a:xfrm>
          <a:prstGeom prst="rect">
            <a:avLst/>
          </a:prstGeom>
        </p:spPr>
      </p:pic>
      <p:pic>
        <p:nvPicPr>
          <p:cNvPr id="903" name="image 9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050000" y="11976100"/>
            <a:ext cx="4419600" cy="4419600"/>
          </a:xfrm>
          <a:prstGeom prst="rect">
            <a:avLst/>
          </a:prstGeom>
        </p:spPr>
      </p:pic>
      <p:sp>
        <p:nvSpPr>
          <p:cNvPr id="904" name="Object 904"/>
          <p:cNvSpPr txBox="1"/>
          <p:nvPr/>
        </p:nvSpPr>
        <p:spPr>
          <a:xfrm>
            <a:off x="8356143" y="914400"/>
            <a:ext cx="7671712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8000" b="0" i="0" dirty="0" smtClean="0">
                <a:solidFill>
                  <a:srgbClr val="423632"/>
                </a:solidFill>
                <a:latin typeface="OPPOSans-B" panose="00020600040101010101" charset="-122"/>
                <a:ea typeface="OPPOSans-B" panose="00020600040101010101" charset="-122"/>
              </a:rPr>
              <a:t>受众分析</a:t>
            </a:r>
            <a:endParaRPr lang="zh-CN" altLang="en-US"/>
          </a:p>
        </p:txBody>
      </p:sp>
      <p:sp>
        <p:nvSpPr>
          <p:cNvPr id="905" name="Object 905"/>
          <p:cNvSpPr txBox="1"/>
          <p:nvPr/>
        </p:nvSpPr>
        <p:spPr>
          <a:xfrm>
            <a:off x="8591550" y="2260600"/>
            <a:ext cx="7200900" cy="749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en-US" altLang="zh-CN" sz="400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Audience Analysis</a:t>
            </a:r>
            <a:endParaRPr lang="zh-CN" altLang="en-US" sz="4000"/>
          </a:p>
        </p:txBody>
      </p:sp>
      <p:grpSp>
        <p:nvGrpSpPr>
          <p:cNvPr id="906" name="组合 906"/>
          <p:cNvGrpSpPr/>
          <p:nvPr/>
        </p:nvGrpSpPr>
        <p:grpSpPr>
          <a:xfrm>
            <a:off x="1239266" y="4572000"/>
            <a:ext cx="10063733" cy="1858179"/>
            <a:chOff x="1239266" y="4572000"/>
            <a:chExt cx="10063733" cy="1858179"/>
          </a:xfrm>
        </p:grpSpPr>
        <p:pic>
          <p:nvPicPr>
            <p:cNvPr id="907" name="image 90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086100" y="4889500"/>
              <a:ext cx="50800" cy="1511300"/>
            </a:xfrm>
            <a:prstGeom prst="rect">
              <a:avLst/>
            </a:prstGeom>
          </p:spPr>
        </p:pic>
        <p:pic>
          <p:nvPicPr>
            <p:cNvPr id="908" name="image 90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683000" y="4572000"/>
              <a:ext cx="1346200" cy="1346200"/>
            </a:xfrm>
            <a:prstGeom prst="rect">
              <a:avLst/>
            </a:prstGeom>
          </p:spPr>
        </p:pic>
        <p:sp>
          <p:nvSpPr>
            <p:cNvPr id="909" name="Object 909"/>
            <p:cNvSpPr txBox="1"/>
            <p:nvPr/>
          </p:nvSpPr>
          <p:spPr>
            <a:xfrm>
              <a:off x="3111500" y="5757079"/>
              <a:ext cx="2476500" cy="596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23000"/>
                </a:lnSpc>
              </a:pPr>
              <a:r>
                <a:rPr lang="zh-CN" sz="3200" b="1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城市分布</a:t>
              </a:r>
              <a:endParaRPr lang="zh-CN" altLang="en-US"/>
            </a:p>
          </p:txBody>
        </p:sp>
        <p:sp>
          <p:nvSpPr>
            <p:cNvPr id="9010" name="Object 9010"/>
            <p:cNvSpPr txBox="1"/>
            <p:nvPr/>
          </p:nvSpPr>
          <p:spPr>
            <a:xfrm>
              <a:off x="1239266" y="5052735"/>
              <a:ext cx="1879600" cy="1092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2000"/>
                </a:lnSpc>
              </a:pPr>
              <a:r>
                <a:rPr lang="zh-CN" sz="7000" b="0" i="0" dirty="0" smtClean="0">
                  <a:solidFill>
                    <a:srgbClr val="D79480"/>
                  </a:solidFill>
                  <a:latin typeface="OPPOSans-B" panose="00020600040101010101" charset="-122"/>
                  <a:ea typeface="OPPOSans-B" panose="00020600040101010101" charset="-122"/>
                </a:rPr>
                <a:t>0</a:t>
              </a:r>
              <a:r>
                <a:rPr lang="en-US" altLang="zh-CN" sz="7000" b="0" i="0" dirty="0" smtClean="0">
                  <a:solidFill>
                    <a:srgbClr val="D79480"/>
                  </a:solidFill>
                  <a:latin typeface="OPPOSans-B" panose="00020600040101010101" charset="-122"/>
                  <a:ea typeface="OPPOSans-B" panose="00020600040101010101" charset="-122"/>
                </a:rPr>
                <a:t>3</a:t>
              </a:r>
              <a:endParaRPr lang="en-US" altLang="zh-CN" sz="7000" b="0" i="0" dirty="0" smtClean="0">
                <a:solidFill>
                  <a:srgbClr val="D79480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  <p:sp>
          <p:nvSpPr>
            <p:cNvPr id="9011" name="Object 9011"/>
            <p:cNvSpPr txBox="1"/>
            <p:nvPr/>
          </p:nvSpPr>
          <p:spPr>
            <a:xfrm>
              <a:off x="5486400" y="4946015"/>
              <a:ext cx="5969000" cy="1371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00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80%</a:t>
              </a:r>
              <a:r>
                <a:rPr lang="zh-CN" altLang="en-US" sz="300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的受众</a:t>
              </a:r>
              <a:r>
                <a:rPr lang="zh-CN" sz="300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是西安本地的人，这也与账号的定位切合</a:t>
              </a:r>
              <a:endParaRPr lang="zh-CN" altLang="en-US"/>
            </a:p>
          </p:txBody>
        </p:sp>
      </p:grpSp>
      <p:grpSp>
        <p:nvGrpSpPr>
          <p:cNvPr id="9012" name="组合 9012"/>
          <p:cNvGrpSpPr/>
          <p:nvPr/>
        </p:nvGrpSpPr>
        <p:grpSpPr>
          <a:xfrm>
            <a:off x="12713716" y="4572000"/>
            <a:ext cx="10031983" cy="1828800"/>
            <a:chOff x="12713716" y="4572000"/>
            <a:chExt cx="10031983" cy="1828800"/>
          </a:xfrm>
        </p:grpSpPr>
        <p:pic>
          <p:nvPicPr>
            <p:cNvPr id="9013" name="image 90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4528800" y="4889500"/>
              <a:ext cx="38100" cy="1511300"/>
            </a:xfrm>
            <a:prstGeom prst="rect">
              <a:avLst/>
            </a:prstGeom>
          </p:spPr>
        </p:pic>
        <p:pic>
          <p:nvPicPr>
            <p:cNvPr id="9014" name="image 9014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087600" y="4572000"/>
              <a:ext cx="1346200" cy="1346200"/>
            </a:xfrm>
            <a:prstGeom prst="rect">
              <a:avLst/>
            </a:prstGeom>
          </p:spPr>
        </p:pic>
        <p:sp>
          <p:nvSpPr>
            <p:cNvPr id="9015" name="Object 9015"/>
            <p:cNvSpPr txBox="1"/>
            <p:nvPr/>
          </p:nvSpPr>
          <p:spPr>
            <a:xfrm>
              <a:off x="14528800" y="5718556"/>
              <a:ext cx="2527300" cy="596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23000"/>
                </a:lnSpc>
              </a:pPr>
              <a:r>
                <a:rPr lang="zh-CN" sz="3200" b="1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兴趣分布</a:t>
              </a:r>
              <a:endParaRPr lang="zh-CN" altLang="en-US"/>
            </a:p>
          </p:txBody>
        </p:sp>
        <p:sp>
          <p:nvSpPr>
            <p:cNvPr id="9016" name="Object 9016"/>
            <p:cNvSpPr txBox="1"/>
            <p:nvPr/>
          </p:nvSpPr>
          <p:spPr>
            <a:xfrm>
              <a:off x="12713716" y="5052735"/>
              <a:ext cx="1879600" cy="1092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2000"/>
                </a:lnSpc>
              </a:pPr>
              <a:r>
                <a:rPr lang="zh-CN" sz="7000" b="0" i="0" dirty="0" smtClean="0">
                  <a:solidFill>
                    <a:srgbClr val="D79480"/>
                  </a:solidFill>
                  <a:latin typeface="OPPOSans-B" panose="00020600040101010101" charset="-122"/>
                  <a:ea typeface="OPPOSans-B" panose="00020600040101010101" charset="-122"/>
                </a:rPr>
                <a:t>0</a:t>
              </a:r>
              <a:r>
                <a:rPr lang="en-US" altLang="zh-CN" sz="7000" b="0" i="0" dirty="0" smtClean="0">
                  <a:solidFill>
                    <a:srgbClr val="D79480"/>
                  </a:solidFill>
                  <a:latin typeface="OPPOSans-B" panose="00020600040101010101" charset="-122"/>
                  <a:ea typeface="OPPOSans-B" panose="00020600040101010101" charset="-122"/>
                </a:rPr>
                <a:t>4</a:t>
              </a:r>
              <a:endParaRPr lang="en-US" altLang="zh-CN" sz="7000" b="0" i="0" dirty="0" smtClean="0">
                <a:solidFill>
                  <a:srgbClr val="D79480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  <p:sp>
          <p:nvSpPr>
            <p:cNvPr id="9017" name="Object 9017"/>
            <p:cNvSpPr txBox="1"/>
            <p:nvPr/>
          </p:nvSpPr>
          <p:spPr>
            <a:xfrm>
              <a:off x="16954500" y="5085715"/>
              <a:ext cx="5943600" cy="9144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00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生活类、情感类兴趣占比最高，显示出当今人们有强烈的精神追求。</a:t>
              </a:r>
              <a:endPara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1975" y="6858000"/>
            <a:ext cx="7677785" cy="5651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28800" y="6858000"/>
            <a:ext cx="7624445" cy="5702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8000" y="609600"/>
            <a:ext cx="8318500" cy="125095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961600" y="2489200"/>
            <a:ext cx="2590800" cy="2590800"/>
          </a:xfrm>
          <a:prstGeom prst="rect">
            <a:avLst/>
          </a:prstGeom>
        </p:spPr>
      </p:pic>
      <p:pic>
        <p:nvPicPr>
          <p:cNvPr id="1003" name="image 1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94700" y="635000"/>
            <a:ext cx="15481300" cy="12446000"/>
          </a:xfrm>
          <a:prstGeom prst="rect">
            <a:avLst/>
          </a:prstGeom>
        </p:spPr>
      </p:pic>
      <p:pic>
        <p:nvPicPr>
          <p:cNvPr id="1004" name="image 10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050000" y="11976100"/>
            <a:ext cx="4419600" cy="4419600"/>
          </a:xfrm>
          <a:prstGeom prst="rect">
            <a:avLst/>
          </a:prstGeom>
        </p:spPr>
      </p:pic>
      <p:pic>
        <p:nvPicPr>
          <p:cNvPr id="1005" name="image 10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15700" y="4127500"/>
            <a:ext cx="3149600" cy="3149600"/>
          </a:xfrm>
          <a:prstGeom prst="rect">
            <a:avLst/>
          </a:prstGeom>
        </p:spPr>
      </p:pic>
      <p:sp>
        <p:nvSpPr>
          <p:cNvPr id="1006" name="Object 1006"/>
          <p:cNvSpPr txBox="1"/>
          <p:nvPr/>
        </p:nvSpPr>
        <p:spPr>
          <a:xfrm>
            <a:off x="12928600" y="5647031"/>
            <a:ext cx="11572589" cy="215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115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营销策略总结</a:t>
            </a:r>
            <a:endParaRPr lang="zh-CN" altLang="en-US"/>
          </a:p>
        </p:txBody>
      </p:sp>
      <p:sp>
        <p:nvSpPr>
          <p:cNvPr id="1007" name="Object 1007"/>
          <p:cNvSpPr txBox="1"/>
          <p:nvPr/>
        </p:nvSpPr>
        <p:spPr>
          <a:xfrm>
            <a:off x="13254355" y="7805906"/>
            <a:ext cx="11458285" cy="749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4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Marketing Strategy Summary</a:t>
            </a:r>
            <a:endParaRPr lang="zh-CN" sz="4000" b="0" i="0" dirty="0" smtClean="0">
              <a:solidFill>
                <a:srgbClr val="3A404D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009" name="Object 1009"/>
          <p:cNvSpPr txBox="1"/>
          <p:nvPr/>
        </p:nvSpPr>
        <p:spPr>
          <a:xfrm>
            <a:off x="12928600" y="3200983"/>
            <a:ext cx="6159500" cy="2806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18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03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145000" y="11188700"/>
            <a:ext cx="7264400" cy="24130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3600" y="1574800"/>
            <a:ext cx="254000" cy="2413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2500" y="965200"/>
            <a:ext cx="838200" cy="8509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9700" y="850900"/>
            <a:ext cx="457200" cy="469900"/>
          </a:xfrm>
          <a:prstGeom prst="rect">
            <a:avLst/>
          </a:prstGeom>
        </p:spPr>
      </p:pic>
      <p:sp>
        <p:nvSpPr>
          <p:cNvPr id="1305" name="Object 1305"/>
          <p:cNvSpPr txBox="1"/>
          <p:nvPr/>
        </p:nvSpPr>
        <p:spPr>
          <a:xfrm>
            <a:off x="1934765" y="829686"/>
            <a:ext cx="5987802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200" b="0" i="0" dirty="0" smtClean="0">
                <a:solidFill>
                  <a:srgbClr val="262626"/>
                </a:solidFill>
                <a:latin typeface="OPPOSans-B" panose="00020600040101010101" charset="-122"/>
                <a:ea typeface="OPPOSans-B" panose="00020600040101010101" charset="-122"/>
              </a:rPr>
              <a:t>工作成绩</a:t>
            </a:r>
            <a:endParaRPr lang="zh-CN" altLang="en-US"/>
          </a:p>
        </p:txBody>
      </p:sp>
      <p:pic>
        <p:nvPicPr>
          <p:cNvPr id="1306" name="image 13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73300" y="10782300"/>
            <a:ext cx="7531100" cy="2959100"/>
          </a:xfrm>
          <a:prstGeom prst="rect">
            <a:avLst/>
          </a:prstGeom>
        </p:spPr>
      </p:pic>
      <p:pic>
        <p:nvPicPr>
          <p:cNvPr id="1307" name="image 13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518400" y="10782300"/>
            <a:ext cx="4533900" cy="2959100"/>
          </a:xfrm>
          <a:prstGeom prst="rect">
            <a:avLst/>
          </a:prstGeom>
        </p:spPr>
      </p:pic>
      <p:pic>
        <p:nvPicPr>
          <p:cNvPr id="1308" name="image 13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81200" y="10782300"/>
            <a:ext cx="7505700" cy="2946400"/>
          </a:xfrm>
          <a:prstGeom prst="rect">
            <a:avLst/>
          </a:prstGeom>
        </p:spPr>
      </p:pic>
      <p:pic>
        <p:nvPicPr>
          <p:cNvPr id="1309" name="image 130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420600" y="10782300"/>
            <a:ext cx="4521200" cy="2946400"/>
          </a:xfrm>
          <a:prstGeom prst="rect">
            <a:avLst/>
          </a:prstGeom>
        </p:spPr>
      </p:pic>
      <p:pic>
        <p:nvPicPr>
          <p:cNvPr id="13010" name="image 13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273300" y="3200400"/>
            <a:ext cx="4203700" cy="7620000"/>
          </a:xfrm>
          <a:prstGeom prst="rect">
            <a:avLst/>
          </a:prstGeom>
        </p:spPr>
      </p:pic>
      <p:pic>
        <p:nvPicPr>
          <p:cNvPr id="13011" name="image 13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510780" y="3244215"/>
            <a:ext cx="4191000" cy="7620000"/>
          </a:xfrm>
          <a:prstGeom prst="rect">
            <a:avLst/>
          </a:prstGeom>
        </p:spPr>
      </p:pic>
      <p:pic>
        <p:nvPicPr>
          <p:cNvPr id="13012" name="image 130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763500" y="3200400"/>
            <a:ext cx="4191000" cy="7620000"/>
          </a:xfrm>
          <a:prstGeom prst="rect">
            <a:avLst/>
          </a:prstGeom>
        </p:spPr>
      </p:pic>
      <p:pic>
        <p:nvPicPr>
          <p:cNvPr id="13013" name="image 130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7995900" y="3200400"/>
            <a:ext cx="4191000" cy="7620000"/>
          </a:xfrm>
          <a:prstGeom prst="rect">
            <a:avLst/>
          </a:prstGeom>
        </p:spPr>
      </p:pic>
      <p:pic>
        <p:nvPicPr>
          <p:cNvPr id="13014" name="image 130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594100" y="4483100"/>
            <a:ext cx="1460500" cy="1384300"/>
          </a:xfrm>
          <a:prstGeom prst="rect">
            <a:avLst/>
          </a:prstGeom>
        </p:spPr>
      </p:pic>
      <p:pic>
        <p:nvPicPr>
          <p:cNvPr id="13015" name="image 1301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890000" y="4470400"/>
            <a:ext cx="1409700" cy="1384300"/>
          </a:xfrm>
          <a:prstGeom prst="rect">
            <a:avLst/>
          </a:prstGeom>
        </p:spPr>
      </p:pic>
      <p:pic>
        <p:nvPicPr>
          <p:cNvPr id="13016" name="image 13016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058900" y="4457700"/>
            <a:ext cx="1524000" cy="1447800"/>
          </a:xfrm>
          <a:prstGeom prst="rect">
            <a:avLst/>
          </a:prstGeom>
        </p:spPr>
      </p:pic>
      <p:pic>
        <p:nvPicPr>
          <p:cNvPr id="13017" name="image 13017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9443700" y="4559300"/>
            <a:ext cx="1231900" cy="1231900"/>
          </a:xfrm>
          <a:prstGeom prst="rect">
            <a:avLst/>
          </a:prstGeom>
        </p:spPr>
      </p:pic>
      <p:sp>
        <p:nvSpPr>
          <p:cNvPr id="13018" name="Object 13018"/>
          <p:cNvSpPr txBox="1"/>
          <p:nvPr/>
        </p:nvSpPr>
        <p:spPr>
          <a:xfrm>
            <a:off x="2858095" y="6546127"/>
            <a:ext cx="3017749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45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用户</a:t>
            </a:r>
            <a:endParaRPr lang="zh-CN" altLang="en-US"/>
          </a:p>
        </p:txBody>
      </p:sp>
      <p:sp>
        <p:nvSpPr>
          <p:cNvPr id="13019" name="Object 13019"/>
          <p:cNvSpPr txBox="1"/>
          <p:nvPr/>
        </p:nvSpPr>
        <p:spPr>
          <a:xfrm>
            <a:off x="8032948" y="6565177"/>
            <a:ext cx="3047516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45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社群</a:t>
            </a:r>
            <a:endParaRPr lang="zh-CN" altLang="en-US"/>
          </a:p>
        </p:txBody>
      </p:sp>
      <p:sp>
        <p:nvSpPr>
          <p:cNvPr id="13020" name="Object 13020"/>
          <p:cNvSpPr txBox="1"/>
          <p:nvPr/>
        </p:nvSpPr>
        <p:spPr>
          <a:xfrm>
            <a:off x="13248484" y="6546127"/>
            <a:ext cx="3200400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45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增长</a:t>
            </a:r>
            <a:endParaRPr lang="zh-CN" altLang="en-US"/>
          </a:p>
        </p:txBody>
      </p:sp>
      <p:sp>
        <p:nvSpPr>
          <p:cNvPr id="13021" name="Object 13021"/>
          <p:cNvSpPr txBox="1"/>
          <p:nvPr/>
        </p:nvSpPr>
        <p:spPr>
          <a:xfrm>
            <a:off x="18614716" y="6549501"/>
            <a:ext cx="2980753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45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转化</a:t>
            </a:r>
            <a:endParaRPr lang="zh-CN" altLang="en-US"/>
          </a:p>
        </p:txBody>
      </p:sp>
      <p:sp>
        <p:nvSpPr>
          <p:cNvPr id="13022" name="Object 13022"/>
          <p:cNvSpPr txBox="1"/>
          <p:nvPr/>
        </p:nvSpPr>
        <p:spPr>
          <a:xfrm>
            <a:off x="2756495" y="7628133"/>
            <a:ext cx="3390900" cy="1993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1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用户增长与活跃情况较好，社群内气氛较好，用户较为活跃</a:t>
            </a:r>
            <a:endParaRPr lang="zh-CN" altLang="en-US"/>
          </a:p>
        </p:txBody>
      </p:sp>
      <p:sp>
        <p:nvSpPr>
          <p:cNvPr id="13023" name="Object 13023"/>
          <p:cNvSpPr txBox="1"/>
          <p:nvPr/>
        </p:nvSpPr>
        <p:spPr>
          <a:xfrm>
            <a:off x="7982148" y="7627736"/>
            <a:ext cx="3530600" cy="1485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1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通过小红书引流到私域流量中，建立了16个读书活动群</a:t>
            </a:r>
            <a:endParaRPr lang="zh-CN" sz="3000" b="0" i="0" dirty="0" smtClean="0">
              <a:solidFill>
                <a:srgbClr val="FFFFFF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3024" name="Object 13024"/>
          <p:cNvSpPr txBox="1"/>
          <p:nvPr/>
        </p:nvSpPr>
        <p:spPr>
          <a:xfrm>
            <a:off x="13184981" y="7628530"/>
            <a:ext cx="3454400" cy="1485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1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通过活动策划和裂变，已经累积粉丝数量达近</a:t>
            </a:r>
            <a:r>
              <a:rPr lang="en-US" alt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600</a:t>
            </a:r>
            <a:endParaRPr lang="en-US" altLang="zh-CN" sz="3000" b="0" i="0" dirty="0" smtClean="0">
              <a:solidFill>
                <a:srgbClr val="FFFFFF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3025" name="Object 13025"/>
          <p:cNvSpPr txBox="1"/>
          <p:nvPr/>
        </p:nvSpPr>
        <p:spPr>
          <a:xfrm>
            <a:off x="18386623" y="7628133"/>
            <a:ext cx="3556000" cy="990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1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社群带来的业务数据和社群的转化率进一步提升</a:t>
            </a:r>
            <a:endParaRPr lang="zh-CN" sz="3000" b="0" i="0" dirty="0" smtClean="0">
              <a:solidFill>
                <a:srgbClr val="FFFFFF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11000"/>
              </a:lnSpc>
            </a:pPr>
            <a:endParaRPr lang="zh-CN" altLang="en-US" sz="3000"/>
          </a:p>
          <a:p>
            <a:pPr algn="l">
              <a:lnSpc>
                <a:spcPct val="111000"/>
              </a:lnSpc>
            </a:pPr>
            <a:endParaRPr lang="zh-CN" altLang="en-US" sz="3000"/>
          </a:p>
          <a:p>
            <a:pPr algn="l">
              <a:lnSpc>
                <a:spcPct val="111000"/>
              </a:lnSpc>
            </a:pPr>
            <a:endParaRPr lang="zh-CN" altLang="en-US" sz="3000"/>
          </a:p>
        </p:txBody>
      </p:sp>
      <p:pic>
        <p:nvPicPr>
          <p:cNvPr id="1506" name="image 1506"/>
          <p:cNvPicPr>
            <a:picLocks noChangeAspect="1"/>
          </p:cNvPicPr>
          <p:nvPr/>
        </p:nvPicPr>
        <p:blipFill>
          <a:blip r:embed="rId17">
            <a:alphaModFix amt="29413"/>
          </a:blip>
          <a:srcRect/>
          <a:stretch>
            <a:fillRect/>
          </a:stretch>
        </p:blipFill>
        <p:spPr>
          <a:xfrm>
            <a:off x="-2578100" y="-5143500"/>
            <a:ext cx="7975600" cy="7975600"/>
          </a:xfrm>
          <a:prstGeom prst="rect">
            <a:avLst/>
          </a:prstGeom>
        </p:spPr>
      </p:pic>
      <p:sp>
        <p:nvSpPr>
          <p:cNvPr id="12015" name="Object 12015"/>
          <p:cNvSpPr txBox="1"/>
          <p:nvPr/>
        </p:nvSpPr>
        <p:spPr>
          <a:xfrm>
            <a:off x="1866900" y="2186781"/>
            <a:ext cx="9465378" cy="5588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23000"/>
              </a:lnSpc>
            </a:pPr>
            <a:r>
              <a:rPr 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Work </a:t>
            </a:r>
            <a:r>
              <a:rPr lang="en-US" alt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P</a:t>
            </a:r>
            <a:r>
              <a:rPr 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erformance</a:t>
            </a:r>
            <a:endParaRPr lang="zh-CN" sz="3000" b="0" i="0" dirty="0" smtClean="0">
              <a:solidFill>
                <a:srgbClr val="3A404D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617700" y="12242800"/>
            <a:ext cx="4419600" cy="44196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0700" y="635000"/>
            <a:ext cx="22056725" cy="12446000"/>
          </a:xfrm>
          <a:prstGeom prst="rect">
            <a:avLst/>
          </a:prstGeom>
        </p:spPr>
      </p:pic>
      <p:pic>
        <p:nvPicPr>
          <p:cNvPr id="1103" name="image 1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088600" y="-495300"/>
            <a:ext cx="2590800" cy="2590800"/>
          </a:xfrm>
          <a:prstGeom prst="rect">
            <a:avLst/>
          </a:prstGeom>
        </p:spPr>
      </p:pic>
      <p:pic>
        <p:nvPicPr>
          <p:cNvPr id="1108" name="image 1108"/>
          <p:cNvPicPr>
            <a:picLocks noChangeAspect="1"/>
          </p:cNvPicPr>
          <p:nvPr/>
        </p:nvPicPr>
        <p:blipFill>
          <a:blip r:embed="rId4">
            <a:alphaModFix amt="45348"/>
          </a:blip>
          <a:srcRect/>
          <a:stretch>
            <a:fillRect/>
          </a:stretch>
        </p:blipFill>
        <p:spPr>
          <a:xfrm>
            <a:off x="-1752600" y="-4940300"/>
            <a:ext cx="7975600" cy="7975600"/>
          </a:xfrm>
          <a:prstGeom prst="rect">
            <a:avLst/>
          </a:prstGeom>
        </p:spPr>
      </p:pic>
      <p:sp>
        <p:nvSpPr>
          <p:cNvPr id="11010" name="Object 11010"/>
          <p:cNvSpPr txBox="1"/>
          <p:nvPr/>
        </p:nvSpPr>
        <p:spPr>
          <a:xfrm>
            <a:off x="1581150" y="977014"/>
            <a:ext cx="7232155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8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改进措施</a:t>
            </a:r>
            <a:endParaRPr lang="zh-CN" altLang="en-US"/>
          </a:p>
        </p:txBody>
      </p:sp>
      <p:pic>
        <p:nvPicPr>
          <p:cNvPr id="1706" name="image 170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3496178" y="7894939"/>
            <a:ext cx="6766672" cy="2633452"/>
          </a:xfrm>
          <a:prstGeom prst="rect">
            <a:avLst/>
          </a:prstGeom>
        </p:spPr>
      </p:pic>
      <p:pic>
        <p:nvPicPr>
          <p:cNvPr id="1707" name="image 170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2761615" y="7894939"/>
            <a:ext cx="6813909" cy="2633452"/>
          </a:xfrm>
          <a:prstGeom prst="rect">
            <a:avLst/>
          </a:prstGeom>
        </p:spPr>
      </p:pic>
      <p:pic>
        <p:nvPicPr>
          <p:cNvPr id="1708" name="image 170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3496178" y="3915239"/>
            <a:ext cx="6766672" cy="2645261"/>
          </a:xfrm>
          <a:prstGeom prst="rect">
            <a:avLst/>
          </a:prstGeom>
        </p:spPr>
      </p:pic>
      <p:pic>
        <p:nvPicPr>
          <p:cNvPr id="1709" name="image 170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2761615" y="3915239"/>
            <a:ext cx="6813909" cy="2645261"/>
          </a:xfrm>
          <a:prstGeom prst="rect">
            <a:avLst/>
          </a:prstGeom>
        </p:spPr>
      </p:pic>
      <p:pic>
        <p:nvPicPr>
          <p:cNvPr id="17010" name="image 170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alphaModFix amt="40000"/>
          </a:blip>
          <a:srcRect/>
          <a:stretch>
            <a:fillRect/>
          </a:stretch>
        </p:blipFill>
        <p:spPr>
          <a:xfrm>
            <a:off x="9044110" y="3974285"/>
            <a:ext cx="507796" cy="1771380"/>
          </a:xfrm>
          <a:prstGeom prst="rect">
            <a:avLst/>
          </a:prstGeom>
        </p:spPr>
      </p:pic>
      <p:pic>
        <p:nvPicPr>
          <p:cNvPr id="17011" name="image 1701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alphaModFix amt="14901"/>
          </a:blip>
          <a:srcRect/>
          <a:stretch>
            <a:fillRect/>
          </a:stretch>
        </p:blipFill>
        <p:spPr>
          <a:xfrm>
            <a:off x="13519797" y="3974285"/>
            <a:ext cx="507796" cy="1771380"/>
          </a:xfrm>
          <a:prstGeom prst="rect">
            <a:avLst/>
          </a:prstGeom>
        </p:spPr>
      </p:pic>
      <p:pic>
        <p:nvPicPr>
          <p:cNvPr id="17012" name="image 1701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alphaModFix amt="40000"/>
          </a:blip>
          <a:srcRect/>
          <a:stretch>
            <a:fillRect/>
          </a:stretch>
        </p:blipFill>
        <p:spPr>
          <a:xfrm>
            <a:off x="13519797" y="8709774"/>
            <a:ext cx="507796" cy="1771380"/>
          </a:xfrm>
          <a:prstGeom prst="rect">
            <a:avLst/>
          </a:prstGeom>
        </p:spPr>
      </p:pic>
      <p:pic>
        <p:nvPicPr>
          <p:cNvPr id="17013" name="image 1701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alphaModFix amt="14901"/>
          </a:blip>
          <a:srcRect/>
          <a:stretch>
            <a:fillRect/>
          </a:stretch>
        </p:blipFill>
        <p:spPr>
          <a:xfrm>
            <a:off x="9044110" y="8709774"/>
            <a:ext cx="507796" cy="1771380"/>
          </a:xfrm>
          <a:prstGeom prst="rect">
            <a:avLst/>
          </a:prstGeom>
        </p:spPr>
      </p:pic>
      <p:pic>
        <p:nvPicPr>
          <p:cNvPr id="17014" name="image 1701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3245792" y="5226060"/>
            <a:ext cx="5278713" cy="47237"/>
          </a:xfrm>
          <a:prstGeom prst="rect">
            <a:avLst/>
          </a:prstGeom>
        </p:spPr>
      </p:pic>
      <p:pic>
        <p:nvPicPr>
          <p:cNvPr id="17015" name="image 1701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14452723" y="5084349"/>
            <a:ext cx="5278713" cy="47237"/>
          </a:xfrm>
          <a:prstGeom prst="rect">
            <a:avLst/>
          </a:prstGeom>
        </p:spPr>
      </p:pic>
      <p:pic>
        <p:nvPicPr>
          <p:cNvPr id="17016" name="image 17016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3245792" y="9170333"/>
            <a:ext cx="5278713" cy="47237"/>
          </a:xfrm>
          <a:prstGeom prst="rect">
            <a:avLst/>
          </a:prstGeom>
        </p:spPr>
      </p:pic>
      <p:pic>
        <p:nvPicPr>
          <p:cNvPr id="17017" name="image 1701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14452723" y="9028622"/>
            <a:ext cx="5278713" cy="47237"/>
          </a:xfrm>
          <a:prstGeom prst="rect">
            <a:avLst/>
          </a:prstGeom>
        </p:spPr>
      </p:pic>
      <p:pic>
        <p:nvPicPr>
          <p:cNvPr id="17018" name="image 1701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rcRect/>
          <a:stretch>
            <a:fillRect/>
          </a:stretch>
        </p:blipFill>
        <p:spPr>
          <a:xfrm>
            <a:off x="9315721" y="4978067"/>
            <a:ext cx="4463878" cy="4463878"/>
          </a:xfrm>
          <a:prstGeom prst="rect">
            <a:avLst/>
          </a:prstGeom>
        </p:spPr>
      </p:pic>
      <p:pic>
        <p:nvPicPr>
          <p:cNvPr id="17019" name="image 17019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rcRect/>
          <a:stretch>
            <a:fillRect/>
          </a:stretch>
        </p:blipFill>
        <p:spPr>
          <a:xfrm>
            <a:off x="9717234" y="5379579"/>
            <a:ext cx="3684471" cy="3684471"/>
          </a:xfrm>
          <a:prstGeom prst="rect">
            <a:avLst/>
          </a:prstGeom>
        </p:spPr>
      </p:pic>
      <p:pic>
        <p:nvPicPr>
          <p:cNvPr id="17020" name="image 17020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rcRect/>
          <a:stretch>
            <a:fillRect/>
          </a:stretch>
        </p:blipFill>
        <p:spPr>
          <a:xfrm>
            <a:off x="10354931" y="6017276"/>
            <a:ext cx="2397268" cy="2397268"/>
          </a:xfrm>
          <a:prstGeom prst="rect">
            <a:avLst/>
          </a:prstGeom>
        </p:spPr>
      </p:pic>
      <p:sp>
        <p:nvSpPr>
          <p:cNvPr id="17021" name="Object 17021"/>
          <p:cNvSpPr txBox="1"/>
          <p:nvPr>
            <p:custDataLst>
              <p:tags r:id="rId32"/>
            </p:custDataLst>
          </p:nvPr>
        </p:nvSpPr>
        <p:spPr>
          <a:xfrm>
            <a:off x="3154680" y="5253355"/>
            <a:ext cx="5455920" cy="94424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zh-CN" sz="24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在读书会内容中增加更多生活元素，例如读书与社交、读书与学习提升的关系</a:t>
            </a:r>
            <a:endParaRPr lang="zh-CN" sz="2400" b="0" i="0" dirty="0" smtClean="0">
              <a:solidFill>
                <a:srgbClr val="FFFFFF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7022" name="Object 17022"/>
          <p:cNvSpPr txBox="1"/>
          <p:nvPr>
            <p:custDataLst>
              <p:tags r:id="rId33"/>
            </p:custDataLst>
          </p:nvPr>
        </p:nvSpPr>
        <p:spPr>
          <a:xfrm>
            <a:off x="3172169" y="9311164"/>
            <a:ext cx="5494053" cy="425131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zh-CN" sz="24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可以结合热门趋势、明星阅读推荐等，增加内容的时效性和吸引力。</a:t>
            </a:r>
            <a:endParaRPr lang="zh-CN" sz="2400" b="0" i="0" dirty="0" smtClean="0">
              <a:solidFill>
                <a:srgbClr val="FFFFFF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7023" name="Object 17023"/>
          <p:cNvSpPr txBox="1"/>
          <p:nvPr>
            <p:custDataLst>
              <p:tags r:id="rId34"/>
            </p:custDataLst>
          </p:nvPr>
        </p:nvSpPr>
        <p:spPr>
          <a:xfrm>
            <a:off x="14382750" y="5237480"/>
            <a:ext cx="5686425" cy="92138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11000"/>
              </a:lnSpc>
            </a:pPr>
            <a:r>
              <a:rPr lang="zh-CN" sz="24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在情感、职场、娱乐等领域提及更多的关键词，以满足不同兴趣点，提高粉丝黏性。</a:t>
            </a:r>
            <a:endParaRPr lang="zh-CN" sz="2400" b="0" i="0" dirty="0" smtClean="0">
              <a:solidFill>
                <a:srgbClr val="FFFFFF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7024" name="Object 17024"/>
          <p:cNvSpPr txBox="1"/>
          <p:nvPr>
            <p:custDataLst>
              <p:tags r:id="rId35"/>
            </p:custDataLst>
          </p:nvPr>
        </p:nvSpPr>
        <p:spPr>
          <a:xfrm>
            <a:off x="14376148" y="9146342"/>
            <a:ext cx="5703844" cy="921118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11000"/>
              </a:lnSpc>
            </a:pPr>
            <a:r>
              <a:rPr lang="zh-CN" sz="24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通过调查问卷或互动活动，了解更多关于男性粉丝和女性粉丝的喜好和期望，以更好地满足他们的需求。</a:t>
            </a:r>
            <a:endParaRPr lang="zh-CN" sz="2400" b="0" i="0" dirty="0" smtClean="0">
              <a:solidFill>
                <a:srgbClr val="FFFFFF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7025" name="Object 17025"/>
          <p:cNvSpPr txBox="1"/>
          <p:nvPr>
            <p:custDataLst>
              <p:tags r:id="rId36"/>
            </p:custDataLst>
          </p:nvPr>
        </p:nvSpPr>
        <p:spPr>
          <a:xfrm>
            <a:off x="3162935" y="4309110"/>
            <a:ext cx="4523105" cy="63754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zh-CN" sz="45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生活主题强化</a:t>
            </a:r>
            <a:endParaRPr lang="zh-CN" sz="4500" b="0" i="0" dirty="0" smtClean="0">
              <a:solidFill>
                <a:srgbClr val="FFFFFF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7026" name="Object 17026"/>
          <p:cNvSpPr txBox="1"/>
          <p:nvPr>
            <p:custDataLst>
              <p:tags r:id="rId37"/>
            </p:custDataLst>
          </p:nvPr>
        </p:nvSpPr>
        <p:spPr>
          <a:xfrm>
            <a:off x="3154680" y="8338820"/>
            <a:ext cx="4819650" cy="63754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zh-CN" sz="45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结合流行趋势</a:t>
            </a:r>
            <a:endParaRPr lang="zh-CN" sz="4500" b="0" i="0" dirty="0" smtClean="0">
              <a:solidFill>
                <a:srgbClr val="FFFFFF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7027" name="Object 17027"/>
          <p:cNvSpPr txBox="1"/>
          <p:nvPr>
            <p:custDataLst>
              <p:tags r:id="rId38"/>
            </p:custDataLst>
          </p:nvPr>
        </p:nvSpPr>
        <p:spPr>
          <a:xfrm>
            <a:off x="14338935" y="4232910"/>
            <a:ext cx="4231640" cy="63754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zh-CN" sz="45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丰富多元内容</a:t>
            </a:r>
            <a:endParaRPr lang="zh-CN" sz="4500" b="0" i="0" dirty="0" smtClean="0">
              <a:solidFill>
                <a:srgbClr val="FFFFFF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7028" name="Object 17028"/>
          <p:cNvSpPr txBox="1"/>
          <p:nvPr>
            <p:custDataLst>
              <p:tags r:id="rId39"/>
            </p:custDataLst>
          </p:nvPr>
        </p:nvSpPr>
        <p:spPr>
          <a:xfrm>
            <a:off x="14352270" y="8179435"/>
            <a:ext cx="4646295" cy="63754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zh-CN" sz="45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加强用户参与</a:t>
            </a:r>
            <a:endParaRPr lang="zh-CN" altLang="en-US"/>
          </a:p>
        </p:txBody>
      </p:sp>
      <p:sp>
        <p:nvSpPr>
          <p:cNvPr id="12015" name="Object 12015"/>
          <p:cNvSpPr txBox="1"/>
          <p:nvPr/>
        </p:nvSpPr>
        <p:spPr>
          <a:xfrm>
            <a:off x="1581150" y="2761456"/>
            <a:ext cx="9465378" cy="5588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23000"/>
              </a:lnSpc>
            </a:pPr>
            <a:r>
              <a:rPr 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Improvement </a:t>
            </a:r>
            <a:r>
              <a:rPr lang="en-US" alt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M</a:t>
            </a:r>
            <a:r>
              <a:rPr 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easures</a:t>
            </a:r>
            <a:endParaRPr lang="zh-CN" sz="3000" b="0" i="0" dirty="0" smtClean="0">
              <a:solidFill>
                <a:srgbClr val="3A404D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 1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961600" y="2489200"/>
            <a:ext cx="2590800" cy="2590800"/>
          </a:xfrm>
          <a:prstGeom prst="rect">
            <a:avLst/>
          </a:prstGeom>
        </p:spPr>
      </p:pic>
      <p:pic>
        <p:nvPicPr>
          <p:cNvPr id="1302" name="image 1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94700" y="635000"/>
            <a:ext cx="15481300" cy="12446000"/>
          </a:xfrm>
          <a:prstGeom prst="rect">
            <a:avLst/>
          </a:prstGeom>
        </p:spPr>
      </p:pic>
      <p:pic>
        <p:nvPicPr>
          <p:cNvPr id="1303" name="image 1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8000" y="609600"/>
            <a:ext cx="8318500" cy="12509500"/>
          </a:xfrm>
          <a:prstGeom prst="rect">
            <a:avLst/>
          </a:prstGeom>
        </p:spPr>
      </p:pic>
      <p:pic>
        <p:nvPicPr>
          <p:cNvPr id="1304" name="image 13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050000" y="11976100"/>
            <a:ext cx="4419600" cy="4419600"/>
          </a:xfrm>
          <a:prstGeom prst="rect">
            <a:avLst/>
          </a:prstGeom>
        </p:spPr>
      </p:pic>
      <p:pic>
        <p:nvPicPr>
          <p:cNvPr id="1305" name="image 13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15700" y="4127500"/>
            <a:ext cx="3149600" cy="3149600"/>
          </a:xfrm>
          <a:prstGeom prst="rect">
            <a:avLst/>
          </a:prstGeom>
        </p:spPr>
      </p:pic>
      <p:sp>
        <p:nvSpPr>
          <p:cNvPr id="1306" name="Object 1306"/>
          <p:cNvSpPr txBox="1"/>
          <p:nvPr/>
        </p:nvSpPr>
        <p:spPr>
          <a:xfrm>
            <a:off x="12877800" y="5659625"/>
            <a:ext cx="9436404" cy="215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115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感悟与思考</a:t>
            </a:r>
            <a:endParaRPr lang="zh-CN" altLang="en-US"/>
          </a:p>
        </p:txBody>
      </p:sp>
      <p:sp>
        <p:nvSpPr>
          <p:cNvPr id="1307" name="Object 1307"/>
          <p:cNvSpPr txBox="1"/>
          <p:nvPr/>
        </p:nvSpPr>
        <p:spPr>
          <a:xfrm>
            <a:off x="13004800" y="7775425"/>
            <a:ext cx="10617200" cy="749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4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Perception and reflection</a:t>
            </a:r>
            <a:endParaRPr lang="zh-CN" sz="4000" b="0" i="0" dirty="0" smtClean="0">
              <a:solidFill>
                <a:srgbClr val="3A404D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309" name="Object 1309"/>
          <p:cNvSpPr txBox="1"/>
          <p:nvPr/>
        </p:nvSpPr>
        <p:spPr>
          <a:xfrm>
            <a:off x="12877800" y="3226383"/>
            <a:ext cx="6159500" cy="2806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18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8000" y="635000"/>
            <a:ext cx="23368000" cy="124460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2">
            <a:alphaModFix amt="57954"/>
          </a:blip>
          <a:srcRect/>
          <a:stretch>
            <a:fillRect/>
          </a:stretch>
        </p:blipFill>
        <p:spPr>
          <a:xfrm>
            <a:off x="23088600" y="-495300"/>
            <a:ext cx="2590800" cy="2590800"/>
          </a:xfrm>
          <a:prstGeom prst="rect">
            <a:avLst/>
          </a:prstGeom>
        </p:spPr>
      </p:pic>
      <p:pic>
        <p:nvPicPr>
          <p:cNvPr id="1603" name="image 16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52600" y="-4940300"/>
            <a:ext cx="7975600" cy="7975600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2400" y="13055600"/>
            <a:ext cx="4419600" cy="4419600"/>
          </a:xfrm>
          <a:prstGeom prst="rect">
            <a:avLst/>
          </a:prstGeom>
        </p:spPr>
      </p:pic>
      <p:pic>
        <p:nvPicPr>
          <p:cNvPr id="1605" name="image 16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5300" y="635000"/>
            <a:ext cx="8204200" cy="12446000"/>
          </a:xfrm>
          <a:prstGeom prst="rect">
            <a:avLst/>
          </a:prstGeom>
        </p:spPr>
      </p:pic>
      <p:sp>
        <p:nvSpPr>
          <p:cNvPr id="1606" name="Object 1606"/>
          <p:cNvSpPr txBox="1"/>
          <p:nvPr>
            <p:custDataLst>
              <p:tags r:id="rId6"/>
            </p:custDataLst>
          </p:nvPr>
        </p:nvSpPr>
        <p:spPr>
          <a:xfrm>
            <a:off x="10693400" y="3033282"/>
            <a:ext cx="7058451" cy="673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600" b="0" i="0" dirty="0" smtClean="0">
                <a:solidFill>
                  <a:srgbClr val="333333"/>
                </a:solidFill>
                <a:latin typeface="OPPOSans-B" panose="00020600040101010101" charset="-122"/>
                <a:ea typeface="OPPOSans-B" panose="00020600040101010101" charset="-122"/>
              </a:rPr>
              <a:t>社交化传播</a:t>
            </a:r>
            <a:endParaRPr lang="zh-CN" sz="3600" b="0" i="0" dirty="0" smtClean="0">
              <a:solidFill>
                <a:srgbClr val="333333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607" name="Object 1607"/>
          <p:cNvSpPr txBox="1"/>
          <p:nvPr>
            <p:custDataLst>
              <p:tags r:id="rId7"/>
            </p:custDataLst>
          </p:nvPr>
        </p:nvSpPr>
        <p:spPr>
          <a:xfrm>
            <a:off x="10718800" y="4899368"/>
            <a:ext cx="7033056" cy="673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600" b="0" i="0" dirty="0" smtClean="0">
                <a:solidFill>
                  <a:srgbClr val="333333"/>
                </a:solidFill>
                <a:latin typeface="OPPOSans-B" panose="00020600040101010101" charset="-122"/>
                <a:ea typeface="OPPOSans-B" panose="00020600040101010101" charset="-122"/>
              </a:rPr>
              <a:t>精准定位与个性化推荐</a:t>
            </a:r>
            <a:endParaRPr lang="zh-CN" sz="3600" b="0" i="0" dirty="0" smtClean="0">
              <a:solidFill>
                <a:srgbClr val="333333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608" name="Object 1608"/>
          <p:cNvSpPr txBox="1"/>
          <p:nvPr>
            <p:custDataLst>
              <p:tags r:id="rId8"/>
            </p:custDataLst>
          </p:nvPr>
        </p:nvSpPr>
        <p:spPr>
          <a:xfrm>
            <a:off x="10680700" y="10199476"/>
            <a:ext cx="6623050" cy="673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600" b="0" i="0" dirty="0" smtClean="0">
                <a:solidFill>
                  <a:srgbClr val="333333"/>
                </a:solidFill>
                <a:latin typeface="OPPOSans-B" panose="00020600040101010101" charset="-122"/>
                <a:ea typeface="OPPOSans-B" panose="00020600040101010101" charset="-122"/>
              </a:rPr>
              <a:t>多媒体表达方式</a:t>
            </a:r>
            <a:endParaRPr lang="zh-CN" sz="3600" b="0" i="0" dirty="0" smtClean="0">
              <a:solidFill>
                <a:srgbClr val="333333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609" name="Object 1609"/>
          <p:cNvSpPr txBox="1"/>
          <p:nvPr>
            <p:custDataLst>
              <p:tags r:id="rId9"/>
            </p:custDataLst>
          </p:nvPr>
        </p:nvSpPr>
        <p:spPr>
          <a:xfrm>
            <a:off x="10718800" y="7388568"/>
            <a:ext cx="6584950" cy="673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600" b="0" i="0" dirty="0" smtClean="0">
                <a:solidFill>
                  <a:srgbClr val="333333"/>
                </a:solidFill>
                <a:latin typeface="OPPOSans-B" panose="00020600040101010101" charset="-122"/>
                <a:ea typeface="OPPOSans-B" panose="00020600040101010101" charset="-122"/>
              </a:rPr>
              <a:t>品牌塑造与影响力</a:t>
            </a:r>
            <a:endParaRPr lang="zh-CN" sz="3600" b="0" i="0" dirty="0" smtClean="0">
              <a:solidFill>
                <a:srgbClr val="333333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6010" name="Object 16010"/>
          <p:cNvSpPr txBox="1"/>
          <p:nvPr>
            <p:custDataLst>
              <p:tags r:id="rId10"/>
            </p:custDataLst>
          </p:nvPr>
        </p:nvSpPr>
        <p:spPr>
          <a:xfrm>
            <a:off x="10693400" y="3782695"/>
            <a:ext cx="11739245" cy="52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28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数字媒体不仅是信息传播的媒介，更是社交的平台。用户通过分享、互动，形成了一个具有社区感的读书生态，推动了读书文化的社交化传播。</a:t>
            </a:r>
            <a:endParaRPr lang="zh-CN" sz="28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6011" name="Object 16011"/>
          <p:cNvSpPr txBox="1"/>
          <p:nvPr>
            <p:custDataLst>
              <p:tags r:id="rId11"/>
            </p:custDataLst>
          </p:nvPr>
        </p:nvSpPr>
        <p:spPr>
          <a:xfrm>
            <a:off x="10693400" y="5819140"/>
            <a:ext cx="11968480" cy="13487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8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数字媒体精准地定位目标受众，根据用户的兴趣和行为习惯提供个性化的内容推荐。这种定位和推荐机制使得读书会内容更能满足用户的需求，提高了用户的满意度和忠诚度。</a:t>
            </a:r>
            <a:endParaRPr lang="zh-CN" sz="28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6012" name="Object 16012"/>
          <p:cNvSpPr txBox="1"/>
          <p:nvPr>
            <p:custDataLst>
              <p:tags r:id="rId12"/>
            </p:custDataLst>
          </p:nvPr>
        </p:nvSpPr>
        <p:spPr>
          <a:xfrm>
            <a:off x="10680700" y="10952022"/>
            <a:ext cx="11967006" cy="52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28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数字媒体平台丰富的表达形式，包括图文、短视频等，让我可以更灵活地呈现读书会的内容。</a:t>
            </a:r>
            <a:endParaRPr lang="zh-CN" sz="28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6013" name="Object 16013"/>
          <p:cNvSpPr txBox="1"/>
          <p:nvPr>
            <p:custDataLst>
              <p:tags r:id="rId13"/>
            </p:custDataLst>
          </p:nvPr>
        </p:nvSpPr>
        <p:spPr>
          <a:xfrm>
            <a:off x="10693400" y="8308593"/>
            <a:ext cx="11954306" cy="1257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8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通过小红书平台，成功塑造了一个与读书会相关的品牌形象。数字媒体赋予了品牌更广泛的传播途径，使得品牌能够更容易地与目标受众建立联系，提高了品牌的影响力。</a:t>
            </a:r>
            <a:endParaRPr lang="zh-CN" sz="28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6014" name="Object 16014"/>
          <p:cNvSpPr txBox="1"/>
          <p:nvPr/>
        </p:nvSpPr>
        <p:spPr>
          <a:xfrm>
            <a:off x="16476980" y="768350"/>
            <a:ext cx="6430010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23000"/>
              </a:lnSpc>
            </a:pPr>
            <a:r>
              <a:rPr lang="zh-CN" sz="8000" b="1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感悟与思考</a:t>
            </a:r>
            <a:endParaRPr lang="zh-CN" altLang="en-US"/>
          </a:p>
        </p:txBody>
      </p:sp>
      <p:sp>
        <p:nvSpPr>
          <p:cNvPr id="16015" name="Object 16015"/>
          <p:cNvSpPr txBox="1"/>
          <p:nvPr/>
        </p:nvSpPr>
        <p:spPr>
          <a:xfrm>
            <a:off x="17051655" y="2276475"/>
            <a:ext cx="5380990" cy="10039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23000"/>
              </a:lnSpc>
            </a:pPr>
            <a:r>
              <a:rPr 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Perception and reflection</a:t>
            </a:r>
            <a:endParaRPr lang="zh-CN" sz="3000" b="0" i="0" dirty="0" smtClean="0">
              <a:solidFill>
                <a:srgbClr val="3A404D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6016" name="Object 16016"/>
          <p:cNvSpPr txBox="1"/>
          <p:nvPr>
            <p:custDataLst>
              <p:tags r:id="rId14"/>
            </p:custDataLst>
          </p:nvPr>
        </p:nvSpPr>
        <p:spPr>
          <a:xfrm>
            <a:off x="8764268" y="2978959"/>
            <a:ext cx="1751331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2000"/>
              </a:lnSpc>
            </a:pPr>
            <a:r>
              <a:rPr lang="zh-CN" sz="6000" b="0" i="0" dirty="0" smtClean="0">
                <a:solidFill>
                  <a:srgbClr val="FF675B"/>
                </a:solidFill>
                <a:latin typeface="OPPOSans-B" panose="00020600040101010101" charset="-122"/>
                <a:ea typeface="OPPOSans-B" panose="00020600040101010101" charset="-122"/>
              </a:rPr>
              <a:t>01</a:t>
            </a:r>
            <a:endParaRPr lang="zh-CN" altLang="en-US"/>
          </a:p>
        </p:txBody>
      </p:sp>
      <p:sp>
        <p:nvSpPr>
          <p:cNvPr id="16017" name="Object 16017"/>
          <p:cNvSpPr txBox="1"/>
          <p:nvPr>
            <p:custDataLst>
              <p:tags r:id="rId15"/>
            </p:custDataLst>
          </p:nvPr>
        </p:nvSpPr>
        <p:spPr>
          <a:xfrm>
            <a:off x="8764270" y="4828925"/>
            <a:ext cx="1751330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2000"/>
              </a:lnSpc>
            </a:pPr>
            <a:r>
              <a:rPr lang="zh-CN" sz="6000" b="0" i="0" dirty="0" smtClean="0">
                <a:solidFill>
                  <a:srgbClr val="FF675B"/>
                </a:solidFill>
                <a:latin typeface="OPPOSans-B" panose="00020600040101010101" charset="-122"/>
                <a:ea typeface="OPPOSans-B" panose="00020600040101010101" charset="-122"/>
              </a:rPr>
              <a:t>02</a:t>
            </a:r>
            <a:endParaRPr lang="zh-CN" altLang="en-US"/>
          </a:p>
        </p:txBody>
      </p:sp>
      <p:sp>
        <p:nvSpPr>
          <p:cNvPr id="16018" name="Object 16018"/>
          <p:cNvSpPr txBox="1"/>
          <p:nvPr>
            <p:custDataLst>
              <p:tags r:id="rId16"/>
            </p:custDataLst>
          </p:nvPr>
        </p:nvSpPr>
        <p:spPr>
          <a:xfrm>
            <a:off x="8764270" y="7326592"/>
            <a:ext cx="1751330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2000"/>
              </a:lnSpc>
            </a:pPr>
            <a:r>
              <a:rPr lang="zh-CN" sz="6000" b="0" i="0" dirty="0" smtClean="0">
                <a:solidFill>
                  <a:srgbClr val="FF675B"/>
                </a:solidFill>
                <a:latin typeface="OPPOSans-B" panose="00020600040101010101" charset="-122"/>
                <a:ea typeface="OPPOSans-B" panose="00020600040101010101" charset="-122"/>
              </a:rPr>
              <a:t>03</a:t>
            </a:r>
            <a:endParaRPr lang="zh-CN" altLang="en-US"/>
          </a:p>
        </p:txBody>
      </p:sp>
      <p:sp>
        <p:nvSpPr>
          <p:cNvPr id="16019" name="Object 16019"/>
          <p:cNvSpPr txBox="1"/>
          <p:nvPr>
            <p:custDataLst>
              <p:tags r:id="rId17"/>
            </p:custDataLst>
          </p:nvPr>
        </p:nvSpPr>
        <p:spPr>
          <a:xfrm>
            <a:off x="8764270" y="10129059"/>
            <a:ext cx="1751330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2000"/>
              </a:lnSpc>
            </a:pPr>
            <a:r>
              <a:rPr lang="zh-CN" sz="6000" b="0" i="0" dirty="0" smtClean="0">
                <a:solidFill>
                  <a:srgbClr val="FF675B"/>
                </a:solidFill>
                <a:latin typeface="OPPOSans-B" panose="00020600040101010101" charset="-122"/>
                <a:ea typeface="OPPOSans-B" panose="00020600040101010101" charset="-122"/>
              </a:rPr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71500" y="-419100"/>
            <a:ext cx="24980900" cy="14147800"/>
          </a:xfrm>
          <a:prstGeom prst="rect">
            <a:avLst/>
          </a:prstGeom>
        </p:spPr>
      </p:pic>
      <p:pic>
        <p:nvPicPr>
          <p:cNvPr id="1802" name="image 1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939000" y="9118600"/>
            <a:ext cx="838200" cy="2590800"/>
          </a:xfrm>
          <a:prstGeom prst="rect">
            <a:avLst/>
          </a:prstGeom>
        </p:spPr>
      </p:pic>
      <p:pic>
        <p:nvPicPr>
          <p:cNvPr id="1803" name="image 1803"/>
          <p:cNvPicPr>
            <a:picLocks noChangeAspect="1"/>
          </p:cNvPicPr>
          <p:nvPr/>
        </p:nvPicPr>
        <p:blipFill>
          <a:blip r:embed="rId3">
            <a:alphaModFix amt="50980"/>
          </a:blip>
          <a:srcRect/>
          <a:stretch>
            <a:fillRect/>
          </a:stretch>
        </p:blipFill>
        <p:spPr>
          <a:xfrm>
            <a:off x="3454400" y="3162300"/>
            <a:ext cx="16090900" cy="5829300"/>
          </a:xfrm>
          <a:prstGeom prst="rect">
            <a:avLst/>
          </a:prstGeom>
        </p:spPr>
      </p:pic>
      <p:pic>
        <p:nvPicPr>
          <p:cNvPr id="1804" name="image 18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24500" y="4965700"/>
            <a:ext cx="16383000" cy="5613400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63800" y="5676900"/>
            <a:ext cx="3073400" cy="3060700"/>
          </a:xfrm>
          <a:prstGeom prst="rect">
            <a:avLst/>
          </a:prstGeom>
        </p:spPr>
      </p:pic>
      <p:pic>
        <p:nvPicPr>
          <p:cNvPr id="1806" name="image 18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87800" y="3695700"/>
            <a:ext cx="16383000" cy="5562600"/>
          </a:xfrm>
          <a:prstGeom prst="rect">
            <a:avLst/>
          </a:prstGeom>
        </p:spPr>
      </p:pic>
      <p:pic>
        <p:nvPicPr>
          <p:cNvPr id="1807" name="image 18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783800" y="4749800"/>
            <a:ext cx="4229100" cy="4229100"/>
          </a:xfrm>
          <a:prstGeom prst="rect">
            <a:avLst/>
          </a:prstGeom>
        </p:spPr>
      </p:pic>
      <p:pic>
        <p:nvPicPr>
          <p:cNvPr id="1808" name="image 18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-12700"/>
            <a:ext cx="24396700" cy="13741400"/>
          </a:xfrm>
          <a:prstGeom prst="rect">
            <a:avLst/>
          </a:prstGeom>
        </p:spPr>
      </p:pic>
      <p:pic>
        <p:nvPicPr>
          <p:cNvPr id="1809" name="image 180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406400" y="-2108200"/>
            <a:ext cx="4216400" cy="4216400"/>
          </a:xfrm>
          <a:prstGeom prst="rect">
            <a:avLst/>
          </a:prstGeom>
        </p:spPr>
      </p:pic>
      <p:pic>
        <p:nvPicPr>
          <p:cNvPr id="18010" name="image 180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68300" y="12369800"/>
            <a:ext cx="3543300" cy="3543300"/>
          </a:xfrm>
          <a:prstGeom prst="rect">
            <a:avLst/>
          </a:prstGeom>
        </p:spPr>
      </p:pic>
      <p:pic>
        <p:nvPicPr>
          <p:cNvPr id="18011" name="image 18011"/>
          <p:cNvPicPr>
            <a:picLocks noChangeAspect="1"/>
          </p:cNvPicPr>
          <p:nvPr/>
        </p:nvPicPr>
        <p:blipFill>
          <a:blip r:embed="rId11">
            <a:alphaModFix amt="86274"/>
          </a:blip>
          <a:srcRect/>
          <a:stretch>
            <a:fillRect/>
          </a:stretch>
        </p:blipFill>
        <p:spPr>
          <a:xfrm>
            <a:off x="8064500" y="10020300"/>
            <a:ext cx="8242300" cy="1308100"/>
          </a:xfrm>
          <a:prstGeom prst="rect">
            <a:avLst/>
          </a:prstGeom>
        </p:spPr>
      </p:pic>
      <p:sp>
        <p:nvSpPr>
          <p:cNvPr id="18012" name="Object 18012"/>
          <p:cNvSpPr txBox="1"/>
          <p:nvPr/>
        </p:nvSpPr>
        <p:spPr>
          <a:xfrm>
            <a:off x="7259069" y="4711700"/>
            <a:ext cx="9840461" cy="207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110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谢谢观看</a:t>
            </a:r>
            <a:endParaRPr lang="zh-CN" altLang="en-US"/>
          </a:p>
        </p:txBody>
      </p:sp>
      <p:sp>
        <p:nvSpPr>
          <p:cNvPr id="18013" name="Object 18013"/>
          <p:cNvSpPr txBox="1"/>
          <p:nvPr/>
        </p:nvSpPr>
        <p:spPr>
          <a:xfrm>
            <a:off x="8913625" y="6866421"/>
            <a:ext cx="6531348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5000" b="0" i="0" spc="69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Thanks</a:t>
            </a:r>
            <a:endParaRPr lang="zh-CN" altLang="en-US"/>
          </a:p>
        </p:txBody>
      </p:sp>
      <p:sp>
        <p:nvSpPr>
          <p:cNvPr id="18014" name="Object 18014"/>
          <p:cNvSpPr txBox="1"/>
          <p:nvPr/>
        </p:nvSpPr>
        <p:spPr>
          <a:xfrm>
            <a:off x="8895844" y="10128250"/>
            <a:ext cx="6579611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5000" b="1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汇报人：张童银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-25400"/>
            <a:ext cx="9931400" cy="137541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628900" y="-1536700"/>
            <a:ext cx="10756900" cy="4483100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120900" y="1358900"/>
            <a:ext cx="4229100" cy="42291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2700" y="12839700"/>
            <a:ext cx="2578100" cy="2590800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76400" y="1549400"/>
            <a:ext cx="4597400" cy="106172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75800" y="241300"/>
            <a:ext cx="152400" cy="13258800"/>
          </a:xfrm>
          <a:prstGeom prst="rect">
            <a:avLst/>
          </a:prstGeom>
        </p:spPr>
      </p:pic>
      <p:sp>
        <p:nvSpPr>
          <p:cNvPr id="207" name="Object 207"/>
          <p:cNvSpPr txBox="1"/>
          <p:nvPr/>
        </p:nvSpPr>
        <p:spPr>
          <a:xfrm>
            <a:off x="5410200" y="4688045"/>
            <a:ext cx="2032000" cy="4140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98000"/>
              </a:lnSpc>
            </a:pPr>
            <a:r>
              <a:rPr lang="zh-CN" sz="14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目</a:t>
            </a:r>
            <a:endParaRPr lang="zh-CN" altLang="en-US" sz="14000"/>
          </a:p>
          <a:p>
            <a:pPr algn="l">
              <a:lnSpc>
                <a:spcPct val="98000"/>
              </a:lnSpc>
            </a:pPr>
            <a:r>
              <a:rPr lang="zh-CN" sz="14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录</a:t>
            </a:r>
            <a:endParaRPr lang="zh-CN" altLang="en-US"/>
          </a:p>
        </p:txBody>
      </p:sp>
      <p:sp>
        <p:nvSpPr>
          <p:cNvPr id="208" name="Object 208"/>
          <p:cNvSpPr txBox="1"/>
          <p:nvPr/>
        </p:nvSpPr>
        <p:spPr>
          <a:xfrm rot="5400000">
            <a:off x="1734145" y="7548919"/>
            <a:ext cx="6487874" cy="965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98000"/>
              </a:lnSpc>
            </a:pPr>
            <a:r>
              <a:rPr lang="zh-CN" sz="6500" b="0" i="0" spc="378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contents</a:t>
            </a:r>
            <a:endParaRPr lang="zh-CN" altLang="en-US"/>
          </a:p>
        </p:txBody>
      </p:sp>
      <p:sp>
        <p:nvSpPr>
          <p:cNvPr id="209" name="Object 209"/>
          <p:cNvSpPr txBox="1"/>
          <p:nvPr>
            <p:custDataLst>
              <p:tags r:id="rId7"/>
            </p:custDataLst>
          </p:nvPr>
        </p:nvSpPr>
        <p:spPr>
          <a:xfrm>
            <a:off x="13499309" y="487685"/>
            <a:ext cx="7608406" cy="10007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5000" b="1" i="0" dirty="0" smtClean="0">
                <a:solidFill>
                  <a:srgbClr val="503A3A"/>
                </a:solidFill>
                <a:latin typeface="OPPOSans-B" panose="00020600040101010101" charset="-122"/>
                <a:ea typeface="OPPOSans-B" panose="00020600040101010101" charset="-122"/>
              </a:rPr>
              <a:t>市场分析</a:t>
            </a:r>
            <a:endParaRPr lang="zh-CN" altLang="en-US"/>
          </a:p>
        </p:txBody>
      </p:sp>
      <p:sp>
        <p:nvSpPr>
          <p:cNvPr id="2010" name="Object 2010"/>
          <p:cNvSpPr txBox="1"/>
          <p:nvPr>
            <p:custDataLst>
              <p:tags r:id="rId8"/>
            </p:custDataLst>
          </p:nvPr>
        </p:nvSpPr>
        <p:spPr>
          <a:xfrm>
            <a:off x="13526358" y="1308139"/>
            <a:ext cx="7581359" cy="6356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en-US" alt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M</a:t>
            </a:r>
            <a:r>
              <a:rPr 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arket </a:t>
            </a:r>
            <a:r>
              <a:rPr lang="en-US" alt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A</a:t>
            </a:r>
            <a:r>
              <a:rPr 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nalysis</a:t>
            </a:r>
            <a:endParaRPr lang="zh-CN" altLang="en-US"/>
          </a:p>
        </p:txBody>
      </p:sp>
      <p:sp>
        <p:nvSpPr>
          <p:cNvPr id="2011" name="Object 2011"/>
          <p:cNvSpPr txBox="1"/>
          <p:nvPr>
            <p:custDataLst>
              <p:tags r:id="rId9"/>
            </p:custDataLst>
          </p:nvPr>
        </p:nvSpPr>
        <p:spPr>
          <a:xfrm>
            <a:off x="12011641" y="531143"/>
            <a:ext cx="1785202" cy="10007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6000" b="0" i="0" dirty="0" smtClean="0">
                <a:solidFill>
                  <a:srgbClr val="FF675B"/>
                </a:solidFill>
                <a:latin typeface="OPPOSans-B" panose="00020600040101010101" charset="-122"/>
                <a:ea typeface="OPPOSans-B" panose="00020600040101010101" charset="-122"/>
              </a:rPr>
              <a:t>01</a:t>
            </a:r>
            <a:endParaRPr lang="zh-CN" altLang="en-US"/>
          </a:p>
        </p:txBody>
      </p:sp>
      <p:sp>
        <p:nvSpPr>
          <p:cNvPr id="2012" name="Object 2012"/>
          <p:cNvSpPr txBox="1"/>
          <p:nvPr>
            <p:custDataLst>
              <p:tags r:id="rId10"/>
            </p:custDataLst>
          </p:nvPr>
        </p:nvSpPr>
        <p:spPr>
          <a:xfrm>
            <a:off x="13485785" y="3259818"/>
            <a:ext cx="7621932" cy="10007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5000" b="1" i="0" dirty="0" smtClean="0">
                <a:solidFill>
                  <a:srgbClr val="503A3A"/>
                </a:solidFill>
                <a:latin typeface="OPPOSans-B" panose="00020600040101010101" charset="-122"/>
                <a:ea typeface="OPPOSans-B" panose="00020600040101010101" charset="-122"/>
              </a:rPr>
              <a:t>项目分析</a:t>
            </a:r>
            <a:endParaRPr lang="zh-CN" altLang="en-US"/>
          </a:p>
        </p:txBody>
      </p:sp>
      <p:sp>
        <p:nvSpPr>
          <p:cNvPr id="2013" name="Object 2013"/>
          <p:cNvSpPr txBox="1"/>
          <p:nvPr>
            <p:custDataLst>
              <p:tags r:id="rId11"/>
            </p:custDataLst>
          </p:nvPr>
        </p:nvSpPr>
        <p:spPr>
          <a:xfrm>
            <a:off x="13472260" y="4073883"/>
            <a:ext cx="7635457" cy="6356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20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Project Analysis </a:t>
            </a:r>
            <a:endParaRPr lang="zh-CN" altLang="en-US" sz="3200"/>
          </a:p>
          <a:p>
            <a:pPr algn="l">
              <a:lnSpc>
                <a:spcPct val="123000"/>
              </a:lnSpc>
            </a:pPr>
            <a:endParaRPr lang="zh-CN" altLang="en-US"/>
          </a:p>
        </p:txBody>
      </p:sp>
      <p:sp>
        <p:nvSpPr>
          <p:cNvPr id="2014" name="Object 2014"/>
          <p:cNvSpPr txBox="1"/>
          <p:nvPr>
            <p:custDataLst>
              <p:tags r:id="rId12"/>
            </p:custDataLst>
          </p:nvPr>
        </p:nvSpPr>
        <p:spPr>
          <a:xfrm>
            <a:off x="12011641" y="3314383"/>
            <a:ext cx="1744629" cy="10007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6000" b="0" i="0" dirty="0" smtClean="0">
                <a:solidFill>
                  <a:srgbClr val="FF675B"/>
                </a:solidFill>
                <a:latin typeface="OPPOSans-B" panose="00020600040101010101" charset="-122"/>
                <a:ea typeface="OPPOSans-B" panose="00020600040101010101" charset="-122"/>
              </a:rPr>
              <a:t>02</a:t>
            </a:r>
            <a:endParaRPr lang="zh-CN" altLang="en-US"/>
          </a:p>
        </p:txBody>
      </p:sp>
      <p:sp>
        <p:nvSpPr>
          <p:cNvPr id="2015" name="Object 2015"/>
          <p:cNvSpPr txBox="1"/>
          <p:nvPr>
            <p:custDataLst>
              <p:tags r:id="rId13"/>
            </p:custDataLst>
          </p:nvPr>
        </p:nvSpPr>
        <p:spPr>
          <a:xfrm>
            <a:off x="13499309" y="6032290"/>
            <a:ext cx="7608406" cy="10007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5000" b="1" i="0" dirty="0" smtClean="0">
                <a:solidFill>
                  <a:srgbClr val="503A3A"/>
                </a:solidFill>
                <a:latin typeface="OPPOSans-B" panose="00020600040101010101" charset="-122"/>
                <a:ea typeface="OPPOSans-B" panose="00020600040101010101" charset="-122"/>
              </a:rPr>
              <a:t>营销策略分析</a:t>
            </a:r>
            <a:endParaRPr lang="zh-CN" altLang="en-US"/>
          </a:p>
        </p:txBody>
      </p:sp>
      <p:sp>
        <p:nvSpPr>
          <p:cNvPr id="2016" name="Object 2016"/>
          <p:cNvSpPr txBox="1"/>
          <p:nvPr>
            <p:custDataLst>
              <p:tags r:id="rId14"/>
            </p:custDataLst>
          </p:nvPr>
        </p:nvSpPr>
        <p:spPr>
          <a:xfrm>
            <a:off x="13526358" y="6866608"/>
            <a:ext cx="7581359" cy="6356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Marketing </a:t>
            </a:r>
            <a:r>
              <a:rPr lang="en-US" alt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S</a:t>
            </a:r>
            <a:r>
              <a:rPr 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trategy </a:t>
            </a:r>
            <a:r>
              <a:rPr lang="en-US" alt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A</a:t>
            </a:r>
            <a:r>
              <a:rPr 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nalysis</a:t>
            </a:r>
            <a:endParaRPr lang="zh-CN" altLang="en-US"/>
          </a:p>
        </p:txBody>
      </p:sp>
      <p:sp>
        <p:nvSpPr>
          <p:cNvPr id="2017" name="Object 2017"/>
          <p:cNvSpPr txBox="1"/>
          <p:nvPr>
            <p:custDataLst>
              <p:tags r:id="rId15"/>
            </p:custDataLst>
          </p:nvPr>
        </p:nvSpPr>
        <p:spPr>
          <a:xfrm>
            <a:off x="12011641" y="6086856"/>
            <a:ext cx="1785202" cy="10007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6000" b="0" i="0" dirty="0" smtClean="0">
                <a:solidFill>
                  <a:srgbClr val="FF675B"/>
                </a:solidFill>
                <a:latin typeface="OPPOSans-B" panose="00020600040101010101" charset="-122"/>
                <a:ea typeface="OPPOSans-B" panose="00020600040101010101" charset="-122"/>
              </a:rPr>
              <a:t>03</a:t>
            </a:r>
            <a:endParaRPr lang="zh-CN" altLang="en-US"/>
          </a:p>
        </p:txBody>
      </p:sp>
      <p:sp>
        <p:nvSpPr>
          <p:cNvPr id="2018" name="Object 2018"/>
          <p:cNvSpPr txBox="1"/>
          <p:nvPr>
            <p:custDataLst>
              <p:tags r:id="rId16"/>
            </p:custDataLst>
          </p:nvPr>
        </p:nvSpPr>
        <p:spPr>
          <a:xfrm>
            <a:off x="13485785" y="8822346"/>
            <a:ext cx="7621932" cy="10007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5000" b="1" i="0" dirty="0" smtClean="0">
                <a:solidFill>
                  <a:srgbClr val="503A3A"/>
                </a:solidFill>
                <a:latin typeface="OPPOSans-B" panose="00020600040101010101" charset="-122"/>
                <a:ea typeface="OPPOSans-B" panose="00020600040101010101" charset="-122"/>
              </a:rPr>
              <a:t>感悟与思考</a:t>
            </a:r>
            <a:endParaRPr lang="zh-CN" altLang="en-US"/>
          </a:p>
        </p:txBody>
      </p:sp>
      <p:sp>
        <p:nvSpPr>
          <p:cNvPr id="2019" name="Object 2019"/>
          <p:cNvSpPr txBox="1"/>
          <p:nvPr>
            <p:custDataLst>
              <p:tags r:id="rId17"/>
            </p:custDataLst>
          </p:nvPr>
        </p:nvSpPr>
        <p:spPr>
          <a:xfrm>
            <a:off x="13499309" y="9645877"/>
            <a:ext cx="7608408" cy="6356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200" b="0" i="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</a:rPr>
              <a:t>Perception and reflection</a:t>
            </a:r>
            <a:endParaRPr lang="zh-CN" sz="3200" b="0" i="0" dirty="0" smtClean="0">
              <a:solidFill>
                <a:srgbClr val="503A3A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2020" name="Object 2020"/>
          <p:cNvSpPr txBox="1"/>
          <p:nvPr>
            <p:custDataLst>
              <p:tags r:id="rId18"/>
            </p:custDataLst>
          </p:nvPr>
        </p:nvSpPr>
        <p:spPr>
          <a:xfrm>
            <a:off x="12011641" y="8875609"/>
            <a:ext cx="1744629" cy="10007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6000" b="0" i="0" dirty="0" smtClean="0">
                <a:solidFill>
                  <a:srgbClr val="FF675B"/>
                </a:solidFill>
                <a:latin typeface="OPPOSans-B" panose="00020600040101010101" charset="-122"/>
                <a:ea typeface="OPPOSans-B" panose="00020600040101010101" charset="-122"/>
              </a:rPr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94700" y="635000"/>
            <a:ext cx="15481300" cy="124460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8800" y="603250"/>
            <a:ext cx="8318500" cy="125095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">
            <a:alphaModFix amt="44133"/>
          </a:blip>
          <a:srcRect/>
          <a:stretch>
            <a:fillRect/>
          </a:stretch>
        </p:blipFill>
        <p:spPr>
          <a:xfrm>
            <a:off x="22961600" y="2489200"/>
            <a:ext cx="2590800" cy="25908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050000" y="11976100"/>
            <a:ext cx="4419600" cy="44196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15700" y="4762500"/>
            <a:ext cx="3149600" cy="31496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12903200" y="6414081"/>
            <a:ext cx="9016619" cy="215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72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市场分析</a:t>
            </a:r>
            <a:endParaRPr lang="zh-CN" sz="7200" b="0" i="0" dirty="0" smtClean="0">
              <a:solidFill>
                <a:srgbClr val="3A404D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307" name="Object 307"/>
          <p:cNvSpPr txBox="1"/>
          <p:nvPr/>
        </p:nvSpPr>
        <p:spPr>
          <a:xfrm>
            <a:off x="13013055" y="8222615"/>
            <a:ext cx="10456545" cy="14484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en-US" altLang="zh-CN" sz="400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M</a:t>
            </a:r>
            <a:r>
              <a:rPr lang="zh-CN" sz="400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arket </a:t>
            </a:r>
            <a:r>
              <a:rPr lang="en-US" altLang="zh-CN" sz="400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A</a:t>
            </a:r>
            <a:r>
              <a:rPr lang="zh-CN" sz="4000" dirty="0" smtClean="0">
                <a:solidFill>
                  <a:srgbClr val="503A3A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nalysis</a:t>
            </a:r>
            <a:endParaRPr lang="zh-CN" altLang="en-US" sz="4000"/>
          </a:p>
          <a:p>
            <a:pPr algn="l">
              <a:lnSpc>
                <a:spcPct val="123000"/>
              </a:lnSpc>
            </a:pPr>
            <a:endParaRPr lang="zh-CN" sz="4000" b="0" i="0" dirty="0" smtClean="0">
              <a:solidFill>
                <a:srgbClr val="3A404D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308" name="Object 308"/>
          <p:cNvSpPr txBox="1"/>
          <p:nvPr/>
        </p:nvSpPr>
        <p:spPr>
          <a:xfrm>
            <a:off x="12903200" y="3975099"/>
            <a:ext cx="6159500" cy="2806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18000" b="1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617700" y="12242800"/>
            <a:ext cx="4419600" cy="4419600"/>
          </a:xfrm>
          <a:prstGeom prst="rect">
            <a:avLst/>
          </a:prstGeom>
        </p:spPr>
      </p:pic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2600" y="609600"/>
            <a:ext cx="23406100" cy="124841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088600" y="-495300"/>
            <a:ext cx="2590800" cy="2590800"/>
          </a:xfrm>
          <a:prstGeom prst="rect">
            <a:avLst/>
          </a:prstGeom>
        </p:spPr>
      </p:pic>
      <p:pic>
        <p:nvPicPr>
          <p:cNvPr id="404" name="image 404"/>
          <p:cNvPicPr>
            <a:picLocks noChangeAspect="1"/>
          </p:cNvPicPr>
          <p:nvPr/>
        </p:nvPicPr>
        <p:blipFill>
          <a:blip r:embed="rId4">
            <a:alphaModFix amt="43181"/>
          </a:blip>
          <a:srcRect/>
          <a:stretch>
            <a:fillRect/>
          </a:stretch>
        </p:blipFill>
        <p:spPr>
          <a:xfrm>
            <a:off x="-1752600" y="-4940300"/>
            <a:ext cx="7975600" cy="79756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298700" y="4597400"/>
            <a:ext cx="1066800" cy="10668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2298700" y="8559800"/>
            <a:ext cx="1066800" cy="1066800"/>
          </a:xfrm>
          <a:prstGeom prst="rect">
            <a:avLst/>
          </a:prstGeom>
        </p:spPr>
      </p:pic>
      <p:sp>
        <p:nvSpPr>
          <p:cNvPr id="407" name="Object 407"/>
          <p:cNvSpPr txBox="1"/>
          <p:nvPr/>
        </p:nvSpPr>
        <p:spPr>
          <a:xfrm>
            <a:off x="2349500" y="1507238"/>
            <a:ext cx="8204200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8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研究背景</a:t>
            </a:r>
            <a:endParaRPr lang="zh-CN" altLang="en-US"/>
          </a:p>
        </p:txBody>
      </p:sp>
      <p:sp>
        <p:nvSpPr>
          <p:cNvPr id="408" name="Object 408"/>
          <p:cNvSpPr txBox="1"/>
          <p:nvPr>
            <p:custDataLst>
              <p:tags r:id="rId9"/>
            </p:custDataLst>
          </p:nvPr>
        </p:nvSpPr>
        <p:spPr>
          <a:xfrm>
            <a:off x="2349500" y="4572635"/>
            <a:ext cx="1663700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50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01</a:t>
            </a:r>
            <a:endParaRPr lang="zh-CN" altLang="en-US"/>
          </a:p>
        </p:txBody>
      </p:sp>
      <p:sp>
        <p:nvSpPr>
          <p:cNvPr id="409" name="Object 409"/>
          <p:cNvSpPr txBox="1"/>
          <p:nvPr>
            <p:custDataLst>
              <p:tags r:id="rId10"/>
            </p:custDataLst>
          </p:nvPr>
        </p:nvSpPr>
        <p:spPr>
          <a:xfrm>
            <a:off x="2311400" y="8560435"/>
            <a:ext cx="1663700" cy="939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50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02</a:t>
            </a:r>
            <a:endParaRPr lang="zh-CN" altLang="en-US"/>
          </a:p>
        </p:txBody>
      </p:sp>
      <p:sp>
        <p:nvSpPr>
          <p:cNvPr id="4010" name="Object 4010"/>
          <p:cNvSpPr txBox="1"/>
          <p:nvPr>
            <p:custDataLst>
              <p:tags r:id="rId11"/>
            </p:custDataLst>
          </p:nvPr>
        </p:nvSpPr>
        <p:spPr>
          <a:xfrm>
            <a:off x="3568700" y="4667885"/>
            <a:ext cx="6532880" cy="749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4000" b="1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数字媒体对社会的深远影响</a:t>
            </a:r>
            <a:endParaRPr lang="zh-CN" sz="4000" b="1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4011" name="Object 4011"/>
          <p:cNvSpPr txBox="1"/>
          <p:nvPr>
            <p:custDataLst>
              <p:tags r:id="rId12"/>
            </p:custDataLst>
          </p:nvPr>
        </p:nvSpPr>
        <p:spPr>
          <a:xfrm>
            <a:off x="3568700" y="8642350"/>
            <a:ext cx="6572250" cy="749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4000" b="1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数字媒体引领的商业变革</a:t>
            </a:r>
            <a:endParaRPr lang="zh-CN" sz="4000" b="1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4012" name="Object 4012"/>
          <p:cNvSpPr txBox="1"/>
          <p:nvPr>
            <p:custDataLst>
              <p:tags r:id="rId13"/>
            </p:custDataLst>
          </p:nvPr>
        </p:nvSpPr>
        <p:spPr>
          <a:xfrm>
            <a:off x="3568700" y="6114414"/>
            <a:ext cx="188087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dirty="0" smtClean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社会理论框架，如网络社会理论和信息瀑布理论，揭示了数字媒体如何重塑社会结构和人际关系。人们通过数字平台进行交流和互动，形成了全新的社会连接方式，这种变革既带来了便利，又引发了一系列社会学问题值得深入探讨。</a:t>
            </a:r>
            <a:endParaRPr lang="zh-CN" sz="3000" b="0" i="0" dirty="0" smtClean="0">
              <a:solidFill>
                <a:srgbClr val="666666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4013" name="Object 4013"/>
          <p:cNvSpPr txBox="1"/>
          <p:nvPr>
            <p:custDataLst>
              <p:tags r:id="rId14"/>
            </p:custDataLst>
          </p:nvPr>
        </p:nvSpPr>
        <p:spPr>
          <a:xfrm>
            <a:off x="3568700" y="10089514"/>
            <a:ext cx="1879600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dirty="0" smtClean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数字媒体的趋势不仅改变了信息传播，还引领着新的商业模式的崛起。内容付费和电子商务等模式的兴起，使数字媒体在商业领域发挥着越来越重要的作用。这一变革不仅对传统广告和营销策略提出了新的挑战，同时也为企业带来了全新的商机和发展空间。</a:t>
            </a:r>
            <a:endParaRPr lang="zh-CN" sz="3000" b="0" i="0" dirty="0" smtClean="0">
              <a:solidFill>
                <a:srgbClr val="666666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4014" name="Object 4014"/>
          <p:cNvSpPr txBox="1"/>
          <p:nvPr/>
        </p:nvSpPr>
        <p:spPr>
          <a:xfrm>
            <a:off x="2349500" y="3047964"/>
            <a:ext cx="8204200" cy="55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Research background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 5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8000" y="635000"/>
            <a:ext cx="23368000" cy="12446000"/>
          </a:xfrm>
          <a:prstGeom prst="rect">
            <a:avLst/>
          </a:prstGeom>
        </p:spPr>
      </p:pic>
      <p:pic>
        <p:nvPicPr>
          <p:cNvPr id="502" name="image 5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38400" y="8229600"/>
            <a:ext cx="19519900" cy="4025900"/>
          </a:xfrm>
          <a:prstGeom prst="rect">
            <a:avLst/>
          </a:prstGeom>
        </p:spPr>
      </p:pic>
      <p:pic>
        <p:nvPicPr>
          <p:cNvPr id="503" name="image 5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850100" y="12026900"/>
            <a:ext cx="7975600" cy="7975600"/>
          </a:xfrm>
          <a:prstGeom prst="rect">
            <a:avLst/>
          </a:prstGeom>
        </p:spPr>
      </p:pic>
      <p:sp>
        <p:nvSpPr>
          <p:cNvPr id="504" name="Object 504"/>
          <p:cNvSpPr txBox="1"/>
          <p:nvPr/>
        </p:nvSpPr>
        <p:spPr>
          <a:xfrm>
            <a:off x="2374900" y="1379731"/>
            <a:ext cx="7086600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8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市场背景</a:t>
            </a:r>
            <a:endParaRPr lang="zh-CN" altLang="en-US"/>
          </a:p>
        </p:txBody>
      </p:sp>
      <p:sp>
        <p:nvSpPr>
          <p:cNvPr id="505" name="Object 505"/>
          <p:cNvSpPr txBox="1"/>
          <p:nvPr/>
        </p:nvSpPr>
        <p:spPr>
          <a:xfrm>
            <a:off x="2390775" y="4139565"/>
            <a:ext cx="20027900" cy="41052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截至2023年，小红书拥有超过</a:t>
            </a:r>
            <a:r>
              <a:rPr lang="zh-CN" sz="5400" dirty="0" smtClean="0">
                <a:solidFill>
                  <a:srgbClr val="EE917E"/>
                </a:solidFill>
                <a:latin typeface="OPPOSans-B" panose="00020600040101010101" charset="-122"/>
                <a:ea typeface="OPPOSans-B" panose="00020600040101010101" charset="-122"/>
                <a:sym typeface="+mn-ea"/>
              </a:rPr>
              <a:t>2亿</a:t>
            </a:r>
            <a:r>
              <a: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注册用户，覆盖各个年龄段和地区。 用户主要集中在一二线城市，</a:t>
            </a:r>
            <a:r>
              <a:rPr lang="zh-CN" sz="300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其中</a:t>
            </a:r>
            <a:r>
              <a:rPr lang="zh-CN" sz="5400" dirty="0" smtClean="0">
                <a:solidFill>
                  <a:srgbClr val="EE917E"/>
                </a:solidFill>
                <a:latin typeface="OPPOSans-B" panose="00020600040101010101" charset="-122"/>
                <a:ea typeface="OPPOSans-B" panose="00020600040101010101" charset="-122"/>
                <a:sym typeface="+mn-ea"/>
              </a:rPr>
              <a:t>70%</a:t>
            </a:r>
            <a:r>
              <a:rPr lang="zh-CN" sz="300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用户是90后，</a:t>
            </a:r>
            <a:r>
              <a: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女性用户占据了绝大多数。</a:t>
            </a:r>
            <a:endParaRPr lang="zh-CN" sz="30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00000"/>
              </a:lnSpc>
            </a:pPr>
            <a:endParaRPr lang="zh-CN" altLang="en-US" sz="5000"/>
          </a:p>
          <a:p>
            <a:pPr algn="l">
              <a:lnSpc>
                <a:spcPct val="100000"/>
              </a:lnSpc>
            </a:pPr>
            <a:r>
              <a:rPr lang="zh-CN" sz="3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小红书定位是生活比较分享社区。用户画像是大城市年轻女性群体，有72%是90后，追求时尚、个性、高品质的生活方式。</a:t>
            </a:r>
            <a:endParaRPr lang="zh-CN" sz="30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507" name="Object 507"/>
          <p:cNvSpPr txBox="1"/>
          <p:nvPr/>
        </p:nvSpPr>
        <p:spPr>
          <a:xfrm>
            <a:off x="2374900" y="2920964"/>
            <a:ext cx="7086600" cy="55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Market background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1">
            <a:alphaModFix amt="37447"/>
          </a:blip>
          <a:srcRect/>
          <a:stretch>
            <a:fillRect/>
          </a:stretch>
        </p:blipFill>
        <p:spPr>
          <a:xfrm>
            <a:off x="-6210300" y="1752600"/>
            <a:ext cx="12395200" cy="96393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2700" y="4064000"/>
            <a:ext cx="24409400" cy="77724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850100" y="12026900"/>
            <a:ext cx="7975600" cy="7975600"/>
          </a:xfrm>
          <a:prstGeom prst="rect">
            <a:avLst/>
          </a:prstGeom>
        </p:spPr>
      </p:pic>
      <p:pic>
        <p:nvPicPr>
          <p:cNvPr id="604" name="image 6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71000" y="5384800"/>
            <a:ext cx="2095500" cy="2095500"/>
          </a:xfrm>
          <a:prstGeom prst="rect">
            <a:avLst/>
          </a:prstGeom>
        </p:spPr>
      </p:pic>
      <p:pic>
        <p:nvPicPr>
          <p:cNvPr id="605" name="image 6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71000" y="8458200"/>
            <a:ext cx="2095500" cy="2095500"/>
          </a:xfrm>
          <a:prstGeom prst="rect">
            <a:avLst/>
          </a:prstGeom>
        </p:spPr>
      </p:pic>
      <p:pic>
        <p:nvPicPr>
          <p:cNvPr id="606" name="image 6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74600" y="5384800"/>
            <a:ext cx="2095500" cy="2095500"/>
          </a:xfrm>
          <a:prstGeom prst="rect">
            <a:avLst/>
          </a:prstGeom>
        </p:spPr>
      </p:pic>
      <p:pic>
        <p:nvPicPr>
          <p:cNvPr id="607" name="image 6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674600" y="8458200"/>
            <a:ext cx="2095500" cy="2095500"/>
          </a:xfrm>
          <a:prstGeom prst="rect">
            <a:avLst/>
          </a:prstGeom>
        </p:spPr>
      </p:pic>
      <p:sp>
        <p:nvSpPr>
          <p:cNvPr id="608" name="Object 608"/>
          <p:cNvSpPr txBox="1"/>
          <p:nvPr/>
        </p:nvSpPr>
        <p:spPr>
          <a:xfrm>
            <a:off x="9525000" y="5708650"/>
            <a:ext cx="1587500" cy="1295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99000"/>
              </a:lnSpc>
            </a:pPr>
            <a:r>
              <a:rPr lang="zh-CN" sz="43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政治</a:t>
            </a:r>
            <a:endParaRPr lang="zh-CN" altLang="en-US" sz="4300"/>
          </a:p>
          <a:p>
            <a:pPr algn="ctr">
              <a:lnSpc>
                <a:spcPct val="99000"/>
              </a:lnSpc>
            </a:pPr>
            <a:r>
              <a:rPr lang="zh-CN" sz="43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因素</a:t>
            </a:r>
            <a:endParaRPr lang="zh-CN" altLang="en-US"/>
          </a:p>
        </p:txBody>
      </p:sp>
      <p:sp>
        <p:nvSpPr>
          <p:cNvPr id="609" name="Object 609"/>
          <p:cNvSpPr txBox="1"/>
          <p:nvPr/>
        </p:nvSpPr>
        <p:spPr>
          <a:xfrm>
            <a:off x="9531350" y="8782050"/>
            <a:ext cx="1574800" cy="1295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99000"/>
              </a:lnSpc>
            </a:pPr>
            <a:r>
              <a:rPr lang="zh-CN" sz="43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技术</a:t>
            </a:r>
            <a:endParaRPr lang="zh-CN" altLang="en-US" sz="4300"/>
          </a:p>
          <a:p>
            <a:pPr algn="ctr">
              <a:lnSpc>
                <a:spcPct val="99000"/>
              </a:lnSpc>
            </a:pPr>
            <a:r>
              <a:rPr lang="zh-CN" sz="43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因素</a:t>
            </a:r>
            <a:endParaRPr lang="zh-CN" altLang="en-US"/>
          </a:p>
        </p:txBody>
      </p:sp>
      <p:sp>
        <p:nvSpPr>
          <p:cNvPr id="6010" name="Object 6010"/>
          <p:cNvSpPr txBox="1"/>
          <p:nvPr/>
        </p:nvSpPr>
        <p:spPr>
          <a:xfrm>
            <a:off x="12928599" y="5708650"/>
            <a:ext cx="1587500" cy="1295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99000"/>
              </a:lnSpc>
            </a:pPr>
            <a:r>
              <a:rPr lang="zh-CN" sz="43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经济</a:t>
            </a:r>
            <a:endParaRPr lang="zh-CN" altLang="en-US" sz="4300"/>
          </a:p>
          <a:p>
            <a:pPr algn="ctr">
              <a:lnSpc>
                <a:spcPct val="99000"/>
              </a:lnSpc>
            </a:pPr>
            <a:r>
              <a:rPr lang="zh-CN" sz="43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因素</a:t>
            </a:r>
            <a:endParaRPr lang="zh-CN" altLang="en-US"/>
          </a:p>
        </p:txBody>
      </p:sp>
      <p:sp>
        <p:nvSpPr>
          <p:cNvPr id="6011" name="Object 6011"/>
          <p:cNvSpPr txBox="1"/>
          <p:nvPr/>
        </p:nvSpPr>
        <p:spPr>
          <a:xfrm>
            <a:off x="12928600" y="8782050"/>
            <a:ext cx="1587500" cy="1295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99000"/>
              </a:lnSpc>
            </a:pPr>
            <a:r>
              <a:rPr lang="zh-CN" sz="43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社会</a:t>
            </a:r>
            <a:endParaRPr lang="zh-CN" altLang="en-US" sz="4300"/>
          </a:p>
          <a:p>
            <a:pPr algn="ctr">
              <a:lnSpc>
                <a:spcPct val="99000"/>
              </a:lnSpc>
            </a:pPr>
            <a:r>
              <a:rPr lang="zh-CN" sz="43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因素</a:t>
            </a:r>
            <a:endParaRPr lang="zh-CN" altLang="en-US"/>
          </a:p>
        </p:txBody>
      </p:sp>
      <p:sp>
        <p:nvSpPr>
          <p:cNvPr id="6012" name="Object 6012"/>
          <p:cNvSpPr txBox="1"/>
          <p:nvPr/>
        </p:nvSpPr>
        <p:spPr>
          <a:xfrm>
            <a:off x="2654300" y="5441950"/>
            <a:ext cx="6350000" cy="182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国家推进《电子商务“十三五”发展规划》，政策上鼓励推动电子商务行业发展</a:t>
            </a:r>
            <a:endParaRPr lang="zh-CN" altLang="en-US" sz="3000"/>
          </a:p>
          <a:p>
            <a:pPr algn="r">
              <a:lnSpc>
                <a:spcPct val="100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 </a:t>
            </a:r>
            <a:endParaRPr lang="zh-CN" altLang="en-US"/>
          </a:p>
        </p:txBody>
      </p:sp>
      <p:sp>
        <p:nvSpPr>
          <p:cNvPr id="6013" name="Object 6013"/>
          <p:cNvSpPr txBox="1"/>
          <p:nvPr/>
        </p:nvSpPr>
        <p:spPr>
          <a:xfrm>
            <a:off x="15087600" y="5441950"/>
            <a:ext cx="6861041" cy="182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人民生活水平逐渐提高，市场需求潜力巨大，其中3/4线城市居民购买力不断提高，正在提高消费市场占比。　</a:t>
            </a:r>
            <a:endParaRPr lang="zh-CN" altLang="en-US" sz="3000"/>
          </a:p>
          <a:p>
            <a:pPr algn="l">
              <a:lnSpc>
                <a:spcPct val="100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 </a:t>
            </a:r>
            <a:endParaRPr lang="zh-CN" altLang="en-US"/>
          </a:p>
        </p:txBody>
      </p:sp>
      <p:sp>
        <p:nvSpPr>
          <p:cNvPr id="6014" name="Object 6014"/>
          <p:cNvSpPr txBox="1"/>
          <p:nvPr/>
        </p:nvSpPr>
        <p:spPr>
          <a:xfrm>
            <a:off x="2667000" y="8743950"/>
            <a:ext cx="6350000" cy="1371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科技发展让仓储、物流、供应链体系逐渐完善，大数据技术让产品推荐更加精准，进一步促进用户购物。</a:t>
            </a:r>
            <a:endParaRPr lang="zh-CN" altLang="en-US"/>
          </a:p>
        </p:txBody>
      </p:sp>
      <p:sp>
        <p:nvSpPr>
          <p:cNvPr id="6015" name="Object 6015"/>
          <p:cNvSpPr txBox="1"/>
          <p:nvPr/>
        </p:nvSpPr>
        <p:spPr>
          <a:xfrm>
            <a:off x="15087600" y="8743950"/>
            <a:ext cx="6657835" cy="1371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中国整体消费水平正在升级，找准切入点做垂直电商能够找到追求高品质消费的人群。</a:t>
            </a:r>
            <a:endParaRPr lang="zh-CN" altLang="en-US"/>
          </a:p>
        </p:txBody>
      </p:sp>
      <p:sp>
        <p:nvSpPr>
          <p:cNvPr id="6016" name="Object 6016"/>
          <p:cNvSpPr txBox="1"/>
          <p:nvPr/>
        </p:nvSpPr>
        <p:spPr>
          <a:xfrm>
            <a:off x="1320800" y="813310"/>
            <a:ext cx="9983949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8000" b="0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宏观pest分析</a:t>
            </a:r>
            <a:endParaRPr lang="zh-CN" altLang="en-US"/>
          </a:p>
        </p:txBody>
      </p:sp>
      <p:sp>
        <p:nvSpPr>
          <p:cNvPr id="6017" name="Object 6017"/>
          <p:cNvSpPr txBox="1"/>
          <p:nvPr/>
        </p:nvSpPr>
        <p:spPr>
          <a:xfrm>
            <a:off x="1511300" y="2362664"/>
            <a:ext cx="9387429" cy="55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000" b="0" i="0" dirty="0" smtClean="0">
                <a:solidFill>
                  <a:srgbClr val="FFFFFF"/>
                </a:solidFill>
                <a:latin typeface="OPPOSans-R" panose="00020600040101010101" charset="-122"/>
                <a:ea typeface="OPPOSans-R" panose="00020600040101010101" charset="-122"/>
              </a:rPr>
              <a:t>Macro PEST analysis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961600" y="2489200"/>
            <a:ext cx="2590800" cy="25908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94700" y="635000"/>
            <a:ext cx="15481300" cy="124460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8000" y="609600"/>
            <a:ext cx="8318500" cy="125095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050000" y="11976100"/>
            <a:ext cx="4419600" cy="44196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15700" y="4127500"/>
            <a:ext cx="3149600" cy="3149600"/>
          </a:xfrm>
          <a:prstGeom prst="rect">
            <a:avLst/>
          </a:prstGeom>
        </p:spPr>
      </p:pic>
      <p:sp>
        <p:nvSpPr>
          <p:cNvPr id="806" name="Object 806"/>
          <p:cNvSpPr txBox="1"/>
          <p:nvPr/>
        </p:nvSpPr>
        <p:spPr>
          <a:xfrm>
            <a:off x="12877800" y="5771360"/>
            <a:ext cx="9801434" cy="215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115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项目分析</a:t>
            </a:r>
            <a:endParaRPr lang="zh-CN" altLang="en-US"/>
          </a:p>
        </p:txBody>
      </p:sp>
      <p:sp>
        <p:nvSpPr>
          <p:cNvPr id="807" name="Object 807"/>
          <p:cNvSpPr txBox="1"/>
          <p:nvPr/>
        </p:nvSpPr>
        <p:spPr>
          <a:xfrm>
            <a:off x="12979400" y="7762725"/>
            <a:ext cx="11430000" cy="749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40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Project Analysis </a:t>
            </a:r>
            <a:endParaRPr lang="zh-CN" altLang="en-US"/>
          </a:p>
        </p:txBody>
      </p:sp>
      <p:sp>
        <p:nvSpPr>
          <p:cNvPr id="808" name="Object 808"/>
          <p:cNvSpPr txBox="1"/>
          <p:nvPr/>
        </p:nvSpPr>
        <p:spPr>
          <a:xfrm>
            <a:off x="12992100" y="9520135"/>
            <a:ext cx="8868706" cy="596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r>
              <a:rPr lang="zh-CN" sz="3200" b="0" i="0" dirty="0" smtClean="0">
                <a:solidFill>
                  <a:srgbClr val="3A404D"/>
                </a:solidFill>
                <a:latin typeface="OPPOSans-R" panose="00020600040101010101" charset="-122"/>
                <a:ea typeface="OPPOSans-R" panose="00020600040101010101" charset="-122"/>
              </a:rPr>
              <a:t>针对小红书账号进行分析</a:t>
            </a:r>
            <a:endParaRPr lang="zh-CN" altLang="en-US"/>
          </a:p>
        </p:txBody>
      </p:sp>
      <p:sp>
        <p:nvSpPr>
          <p:cNvPr id="809" name="Object 809"/>
          <p:cNvSpPr txBox="1"/>
          <p:nvPr/>
        </p:nvSpPr>
        <p:spPr>
          <a:xfrm>
            <a:off x="12877800" y="3335892"/>
            <a:ext cx="6159500" cy="2806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18000" b="0" i="0" dirty="0" smtClean="0">
                <a:solidFill>
                  <a:srgbClr val="3A404D"/>
                </a:solidFill>
                <a:latin typeface="OPPOSans-B" panose="00020600040101010101" charset="-122"/>
                <a:ea typeface="OPPOSans-B" panose="00020600040101010101" charset="-122"/>
              </a:rPr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8000" y="647700"/>
            <a:ext cx="23368000" cy="124333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850100" y="12026900"/>
            <a:ext cx="7975600" cy="7975600"/>
          </a:xfrm>
          <a:prstGeom prst="rect">
            <a:avLst/>
          </a:prstGeom>
        </p:spPr>
      </p:pic>
      <p:sp>
        <p:nvSpPr>
          <p:cNvPr id="707" name="Object 707"/>
          <p:cNvSpPr txBox="1"/>
          <p:nvPr/>
        </p:nvSpPr>
        <p:spPr>
          <a:xfrm>
            <a:off x="14071600" y="2976920"/>
            <a:ext cx="2133600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7000" b="0" i="0" dirty="0" smtClean="0">
                <a:solidFill>
                  <a:srgbClr val="D79480"/>
                </a:solidFill>
                <a:latin typeface="OPPOSans-B" panose="00020600040101010101" charset="-122"/>
                <a:ea typeface="OPPOSans-B" panose="00020600040101010101" charset="-122"/>
              </a:rPr>
              <a:t>02</a:t>
            </a:r>
            <a:endParaRPr lang="zh-CN" altLang="en-US"/>
          </a:p>
        </p:txBody>
      </p:sp>
      <p:sp>
        <p:nvSpPr>
          <p:cNvPr id="7010" name="Object 7010"/>
          <p:cNvSpPr txBox="1"/>
          <p:nvPr/>
        </p:nvSpPr>
        <p:spPr>
          <a:xfrm>
            <a:off x="2672080" y="2976920"/>
            <a:ext cx="2133600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7000" b="0" i="0" dirty="0" smtClean="0">
                <a:solidFill>
                  <a:srgbClr val="D79480"/>
                </a:solidFill>
                <a:latin typeface="OPPOSans-B" panose="00020600040101010101" charset="-122"/>
                <a:ea typeface="OPPOSans-B" panose="00020600040101010101" charset="-122"/>
              </a:rPr>
              <a:t>01</a:t>
            </a:r>
            <a:endParaRPr lang="zh-CN" altLang="en-US"/>
          </a:p>
        </p:txBody>
      </p:sp>
      <p:sp>
        <p:nvSpPr>
          <p:cNvPr id="7012" name="Object 7012"/>
          <p:cNvSpPr txBox="1"/>
          <p:nvPr/>
        </p:nvSpPr>
        <p:spPr>
          <a:xfrm>
            <a:off x="4805959" y="9860915"/>
            <a:ext cx="472636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endParaRPr lang="zh-CN" altLang="en-US"/>
          </a:p>
        </p:txBody>
      </p:sp>
      <p:sp>
        <p:nvSpPr>
          <p:cNvPr id="7013" name="Object 7013"/>
          <p:cNvSpPr txBox="1"/>
          <p:nvPr/>
        </p:nvSpPr>
        <p:spPr>
          <a:xfrm>
            <a:off x="8584287" y="996017"/>
            <a:ext cx="7215425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8000" b="0" i="0" dirty="0" smtClean="0">
                <a:solidFill>
                  <a:srgbClr val="423632"/>
                </a:solidFill>
                <a:latin typeface="OPPOSans-B" panose="00020600040101010101" charset="-122"/>
                <a:ea typeface="OPPOSans-B" panose="00020600040101010101" charset="-122"/>
              </a:rPr>
              <a:t>项目</a:t>
            </a:r>
            <a:r>
              <a:rPr lang="zh-CN" sz="8000" b="0" i="0" dirty="0" smtClean="0">
                <a:solidFill>
                  <a:srgbClr val="423632"/>
                </a:solidFill>
                <a:latin typeface="OPPOSans-B" panose="00020600040101010101" charset="-122"/>
                <a:ea typeface="OPPOSans-B" panose="00020600040101010101" charset="-122"/>
              </a:rPr>
              <a:t>展示</a:t>
            </a:r>
            <a:endParaRPr lang="zh-CN" sz="8000" b="0" i="0" dirty="0" smtClean="0">
              <a:solidFill>
                <a:srgbClr val="423632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7014" name="Object 7014"/>
          <p:cNvSpPr txBox="1"/>
          <p:nvPr/>
        </p:nvSpPr>
        <p:spPr>
          <a:xfrm>
            <a:off x="9310630" y="2368782"/>
            <a:ext cx="5762739" cy="749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4000" b="0" i="0" dirty="0" smtClean="0">
                <a:solidFill>
                  <a:srgbClr val="423632"/>
                </a:solidFill>
                <a:latin typeface="OPPOSans-R" panose="00020600040101010101" charset="-122"/>
                <a:ea typeface="OPPOSans-R" panose="00020600040101010101" charset="-122"/>
              </a:rPr>
              <a:t>Project Display</a:t>
            </a:r>
            <a:endParaRPr lang="zh-CN" sz="4000" b="0" i="0" dirty="0" smtClean="0">
              <a:solidFill>
                <a:srgbClr val="423632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575" y="3547110"/>
            <a:ext cx="6237605" cy="9079865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185" y="3634740"/>
            <a:ext cx="6043930" cy="8956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8000" y="647700"/>
            <a:ext cx="23368000" cy="124333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850100" y="12026900"/>
            <a:ext cx="7975600" cy="7975600"/>
          </a:xfrm>
          <a:prstGeom prst="rect">
            <a:avLst/>
          </a:prstGeom>
        </p:spPr>
      </p:pic>
      <p:sp>
        <p:nvSpPr>
          <p:cNvPr id="707" name="Object 707"/>
          <p:cNvSpPr txBox="1"/>
          <p:nvPr/>
        </p:nvSpPr>
        <p:spPr>
          <a:xfrm>
            <a:off x="14071600" y="2976920"/>
            <a:ext cx="2133600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7000" b="0" i="0" dirty="0" smtClean="0">
                <a:solidFill>
                  <a:srgbClr val="D79480"/>
                </a:solidFill>
                <a:latin typeface="OPPOSans-B" panose="00020600040101010101" charset="-122"/>
                <a:ea typeface="OPPOSans-B" panose="00020600040101010101" charset="-122"/>
              </a:rPr>
              <a:t>0</a:t>
            </a:r>
            <a:r>
              <a:rPr lang="en-US" altLang="zh-CN" sz="7000" b="0" i="0" dirty="0" smtClean="0">
                <a:solidFill>
                  <a:srgbClr val="D79480"/>
                </a:solidFill>
                <a:latin typeface="OPPOSans-B" panose="00020600040101010101" charset="-122"/>
                <a:ea typeface="OPPOSans-B" panose="00020600040101010101" charset="-122"/>
              </a:rPr>
              <a:t>4</a:t>
            </a:r>
            <a:endParaRPr lang="en-US" altLang="zh-CN" sz="7000" b="0" i="0" dirty="0" smtClean="0">
              <a:solidFill>
                <a:srgbClr val="D7948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7010" name="Object 7010"/>
          <p:cNvSpPr txBox="1"/>
          <p:nvPr/>
        </p:nvSpPr>
        <p:spPr>
          <a:xfrm>
            <a:off x="2672080" y="2976920"/>
            <a:ext cx="2133600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sz="7000" b="0" i="0" dirty="0" smtClean="0">
                <a:solidFill>
                  <a:srgbClr val="D79480"/>
                </a:solidFill>
                <a:latin typeface="OPPOSans-B" panose="00020600040101010101" charset="-122"/>
                <a:ea typeface="OPPOSans-B" panose="00020600040101010101" charset="-122"/>
              </a:rPr>
              <a:t>0</a:t>
            </a:r>
            <a:r>
              <a:rPr lang="en-US" altLang="zh-CN" sz="7000" b="0" i="0" dirty="0" smtClean="0">
                <a:solidFill>
                  <a:srgbClr val="D79480"/>
                </a:solidFill>
                <a:latin typeface="OPPOSans-B" panose="00020600040101010101" charset="-122"/>
                <a:ea typeface="OPPOSans-B" panose="00020600040101010101" charset="-122"/>
              </a:rPr>
              <a:t>3</a:t>
            </a:r>
            <a:endParaRPr lang="en-US" altLang="zh-CN" sz="7000" b="0" i="0" dirty="0" smtClean="0">
              <a:solidFill>
                <a:srgbClr val="D7948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7012" name="Object 7012"/>
          <p:cNvSpPr txBox="1"/>
          <p:nvPr/>
        </p:nvSpPr>
        <p:spPr>
          <a:xfrm>
            <a:off x="4805959" y="9860915"/>
            <a:ext cx="4726368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endParaRPr lang="zh-CN" altLang="en-US"/>
          </a:p>
        </p:txBody>
      </p:sp>
      <p:sp>
        <p:nvSpPr>
          <p:cNvPr id="7013" name="Object 7013"/>
          <p:cNvSpPr txBox="1"/>
          <p:nvPr/>
        </p:nvSpPr>
        <p:spPr>
          <a:xfrm>
            <a:off x="8584287" y="996017"/>
            <a:ext cx="7215425" cy="1498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8000" b="0" i="0" dirty="0" smtClean="0">
                <a:solidFill>
                  <a:srgbClr val="423632"/>
                </a:solidFill>
                <a:latin typeface="OPPOSans-B" panose="00020600040101010101" charset="-122"/>
                <a:ea typeface="OPPOSans-B" panose="00020600040101010101" charset="-122"/>
              </a:rPr>
              <a:t>项目</a:t>
            </a:r>
            <a:r>
              <a:rPr lang="zh-CN" sz="8000" b="0" i="0" dirty="0" smtClean="0">
                <a:solidFill>
                  <a:srgbClr val="423632"/>
                </a:solidFill>
                <a:latin typeface="OPPOSans-B" panose="00020600040101010101" charset="-122"/>
                <a:ea typeface="OPPOSans-B" panose="00020600040101010101" charset="-122"/>
              </a:rPr>
              <a:t>展示</a:t>
            </a:r>
            <a:endParaRPr lang="zh-CN" sz="8000" b="0" i="0" dirty="0" smtClean="0">
              <a:solidFill>
                <a:srgbClr val="423632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7014" name="Object 7014"/>
          <p:cNvSpPr txBox="1"/>
          <p:nvPr/>
        </p:nvSpPr>
        <p:spPr>
          <a:xfrm>
            <a:off x="9310630" y="2368782"/>
            <a:ext cx="5762739" cy="749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3000"/>
              </a:lnSpc>
            </a:pPr>
            <a:r>
              <a:rPr lang="zh-CN" sz="4000" b="0" i="0" dirty="0" smtClean="0">
                <a:solidFill>
                  <a:srgbClr val="423632"/>
                </a:solidFill>
                <a:latin typeface="OPPOSans-R" panose="00020600040101010101" charset="-122"/>
                <a:ea typeface="OPPOSans-R" panose="00020600040101010101" charset="-122"/>
              </a:rPr>
              <a:t>Project Display</a:t>
            </a:r>
            <a:endParaRPr lang="zh-CN" sz="4000" b="0" i="0" dirty="0" smtClean="0">
              <a:solidFill>
                <a:srgbClr val="423632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3" name="图片 2" descr="C:/Users/吕强/Desktop/4.jpg4"/>
          <p:cNvPicPr>
            <a:picLocks noChangeAspect="1"/>
          </p:cNvPicPr>
          <p:nvPr/>
        </p:nvPicPr>
        <p:blipFill>
          <a:blip r:embed="rId3"/>
          <a:srcRect t="7717" b="7717"/>
          <a:stretch>
            <a:fillRect/>
          </a:stretch>
        </p:blipFill>
        <p:spPr>
          <a:xfrm>
            <a:off x="15776575" y="3547110"/>
            <a:ext cx="6237605" cy="9079865"/>
          </a:xfrm>
          <a:prstGeom prst="rect">
            <a:avLst/>
          </a:prstGeom>
        </p:spPr>
      </p:pic>
      <p:pic>
        <p:nvPicPr>
          <p:cNvPr id="4" name="图片 3" descr="C:/Users/吕强/Desktop/3.jpg3"/>
          <p:cNvPicPr>
            <a:picLocks noChangeAspect="1"/>
          </p:cNvPicPr>
          <p:nvPr/>
        </p:nvPicPr>
        <p:blipFill>
          <a:blip r:embed="rId4"/>
          <a:srcRect t="8305" b="8305"/>
          <a:stretch>
            <a:fillRect/>
          </a:stretch>
        </p:blipFill>
        <p:spPr>
          <a:xfrm>
            <a:off x="4147185" y="3634740"/>
            <a:ext cx="6043930" cy="89560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10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11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12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13.xml><?xml version="1.0" encoding="utf-8"?>
<p:tagLst xmlns:p="http://schemas.openxmlformats.org/presentationml/2006/main">
  <p:tag name="KSO_WM_DIAGRAM_VIRTUALLY_FRAME" val="{&quot;height&quot;:506.3999212598425,&quot;left&quot;:181,&quot;top&quot;:360.05,&quot;width&quot;:1581}"/>
</p:tagLst>
</file>

<file path=ppt/tags/tag14.xml><?xml version="1.0" encoding="utf-8"?>
<p:tagLst xmlns:p="http://schemas.openxmlformats.org/presentationml/2006/main">
  <p:tag name="KSO_WM_DIAGRAM_VIRTUALLY_FRAME" val="{&quot;height&quot;:506.3999212598425,&quot;left&quot;:181,&quot;top&quot;:360.05,&quot;width&quot;:1581}"/>
</p:tagLst>
</file>

<file path=ppt/tags/tag15.xml><?xml version="1.0" encoding="utf-8"?>
<p:tagLst xmlns:p="http://schemas.openxmlformats.org/presentationml/2006/main">
  <p:tag name="KSO_WM_DIAGRAM_VIRTUALLY_FRAME" val="{&quot;height&quot;:506.3999212598425,&quot;left&quot;:181,&quot;top&quot;:360.05,&quot;width&quot;:1581}"/>
</p:tagLst>
</file>

<file path=ppt/tags/tag16.xml><?xml version="1.0" encoding="utf-8"?>
<p:tagLst xmlns:p="http://schemas.openxmlformats.org/presentationml/2006/main">
  <p:tag name="KSO_WM_DIAGRAM_VIRTUALLY_FRAME" val="{&quot;height&quot;:506.3999212598425,&quot;left&quot;:181,&quot;top&quot;:360.05,&quot;width&quot;:1581}"/>
</p:tagLst>
</file>

<file path=ppt/tags/tag17.xml><?xml version="1.0" encoding="utf-8"?>
<p:tagLst xmlns:p="http://schemas.openxmlformats.org/presentationml/2006/main">
  <p:tag name="KSO_WM_DIAGRAM_VIRTUALLY_FRAME" val="{&quot;height&quot;:506.3999212598425,&quot;left&quot;:181,&quot;top&quot;:360.05,&quot;width&quot;:1581}"/>
</p:tagLst>
</file>

<file path=ppt/tags/tag18.xml><?xml version="1.0" encoding="utf-8"?>
<p:tagLst xmlns:p="http://schemas.openxmlformats.org/presentationml/2006/main">
  <p:tag name="KSO_WM_DIAGRAM_VIRTUALLY_FRAME" val="{&quot;height&quot;:506.3999212598425,&quot;left&quot;:181,&quot;top&quot;:360.05,&quot;width&quot;:1581}"/>
</p:tagLst>
</file>

<file path=ppt/tags/tag19.xml><?xml version="1.0" encoding="utf-8"?>
<p:tagLst xmlns:p="http://schemas.openxmlformats.org/presentationml/2006/main">
  <p:tag name="KSO_WM_DIAGRAM_VIRTUALLY_FRAME" val="{&quot;height&quot;:506.3999212598425,&quot;left&quot;:181,&quot;top&quot;:360.05,&quot;width&quot;:1581}"/>
</p:tagLst>
</file>

<file path=ppt/tags/tag2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20.xml><?xml version="1.0" encoding="utf-8"?>
<p:tagLst xmlns:p="http://schemas.openxmlformats.org/presentationml/2006/main">
  <p:tag name="KSO_WM_DIAGRAM_VIRTUALLY_FRAME" val="{&quot;height&quot;:506.3999212598425,&quot;left&quot;:181,&quot;top&quot;:360.05,&quot;width&quot;:1581}"/>
</p:tagLst>
</file>

<file path=ppt/tags/tag21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22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23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24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25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26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27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28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29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30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1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2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3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4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5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6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7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8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39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4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40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41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42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43.xml><?xml version="1.0" encoding="utf-8"?>
<p:tagLst xmlns:p="http://schemas.openxmlformats.org/presentationml/2006/main">
  <p:tag name="KSO_WM_DIAGRAM_VIRTUALLY_FRAME" val="{&quot;height&quot;:524.35,&quot;left&quot;:217.45,&quot;top&quot;:304.95,&quot;width&quot;:1378.05}"/>
</p:tagLst>
</file>

<file path=ppt/tags/tag44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45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46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47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48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49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5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50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51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52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53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54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55.xml><?xml version="1.0" encoding="utf-8"?>
<p:tagLst xmlns:p="http://schemas.openxmlformats.org/presentationml/2006/main">
  <p:tag name="KSO_WM_DIAGRAM_VIRTUALLY_FRAME" val="{&quot;height&quot;:668.8002362204724,&quot;left&quot;:690.099842519685,&quot;top&quot;:234.56370078740156,&quot;width&quot;:1094.3001574803152}"/>
</p:tagLst>
</file>

<file path=ppt/tags/tag56.xml><?xml version="1.0" encoding="utf-8"?>
<p:tagLst xmlns:p="http://schemas.openxmlformats.org/presentationml/2006/main">
  <p:tag name="commondata" val="eyJoZGlkIjoiZjJkY2FlOGE1NjBkN2U0MzI0YzIyOWZlZmY2MjQ2ODgifQ=="/>
</p:tagLst>
</file>

<file path=ppt/tags/tag6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7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8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ags/tag9.xml><?xml version="1.0" encoding="utf-8"?>
<p:tagLst xmlns:p="http://schemas.openxmlformats.org/presentationml/2006/main">
  <p:tag name="KSO_WM_DIAGRAM_VIRTUALLY_FRAME" val="{&quot;height&quot;:999.617874015748,&quot;left&quot;:913.3,&quot;top&quot;:38.400393700787376,&quot;width&quot;:748.724960629921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1969</Words>
  <Application>WPS 演示</Application>
  <PresentationFormat>On-screen Show</PresentationFormat>
  <Paragraphs>246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OPPOSans-B</vt:lpstr>
      <vt:lpstr>OPPOSans-R</vt:lpstr>
      <vt:lpstr>微软雅黑</vt:lpstr>
      <vt:lpstr>Arial Unicode MS</vt:lpstr>
      <vt:lpstr>Calibri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追风筝的人</cp:lastModifiedBy>
  <cp:revision>4</cp:revision>
  <dcterms:created xsi:type="dcterms:W3CDTF">2020-12-02T14:51:00Z</dcterms:created>
  <dcterms:modified xsi:type="dcterms:W3CDTF">2024-02-29T15:25:52Z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57A78E968ECF421F9A3798E0E85C4D2F_13</vt:lpwstr>
  </property>
  <property fmtid="{D5CDD505-2E9C-101B-9397-08002B2CF9AE}" pid="3" name="KSOProductBuildVer">
    <vt:lpwstr>2052-12.1.0.16388</vt:lpwstr>
  </property>
</Properties>
</file>